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524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  <p:sldId id="484" r:id="rId231"/>
    <p:sldId id="485" r:id="rId232"/>
    <p:sldId id="486" r:id="rId233"/>
    <p:sldId id="487" r:id="rId234"/>
    <p:sldId id="488" r:id="rId235"/>
    <p:sldId id="489" r:id="rId236"/>
    <p:sldId id="490" r:id="rId237"/>
    <p:sldId id="491" r:id="rId238"/>
    <p:sldId id="492" r:id="rId239"/>
    <p:sldId id="493" r:id="rId240"/>
    <p:sldId id="494" r:id="rId241"/>
    <p:sldId id="495" r:id="rId242"/>
    <p:sldId id="496" r:id="rId243"/>
    <p:sldId id="497" r:id="rId244"/>
    <p:sldId id="498" r:id="rId245"/>
    <p:sldId id="499" r:id="rId246"/>
    <p:sldId id="500" r:id="rId247"/>
    <p:sldId id="501" r:id="rId248"/>
    <p:sldId id="502" r:id="rId249"/>
    <p:sldId id="503" r:id="rId250"/>
    <p:sldId id="504" r:id="rId251"/>
    <p:sldId id="505" r:id="rId252"/>
    <p:sldId id="506" r:id="rId253"/>
    <p:sldId id="507" r:id="rId254"/>
    <p:sldId id="508" r:id="rId255"/>
    <p:sldId id="509" r:id="rId256"/>
    <p:sldId id="510" r:id="rId257"/>
    <p:sldId id="511" r:id="rId258"/>
    <p:sldId id="512" r:id="rId259"/>
    <p:sldId id="513" r:id="rId260"/>
    <p:sldId id="514" r:id="rId261"/>
    <p:sldId id="515" r:id="rId262"/>
    <p:sldId id="516" r:id="rId263"/>
    <p:sldId id="517" r:id="rId264"/>
    <p:sldId id="518" r:id="rId265"/>
    <p:sldId id="519" r:id="rId266"/>
    <p:sldId id="520" r:id="rId267"/>
    <p:sldId id="521" r:id="rId268"/>
    <p:sldId id="522" r:id="rId269"/>
    <p:sldId id="523" r:id="rId270"/>
  </p:sldIdLst>
  <p:sldSz cx="10693400" cy="7562850"/>
  <p:notesSz cx="10693400" cy="7562850"/>
  <p:embeddedFontLst>
    <p:embeddedFont>
      <p:font typeface="Tahoma" panose="020B0604030504040204" pitchFamily="34" charset="0"/>
      <p:regular r:id="rId272"/>
      <p:bold r:id="rId273"/>
    </p:embeddedFont>
    <p:embeddedFont>
      <p:font typeface="Calibri" panose="020F0502020204030204" pitchFamily="34" charset="0"/>
      <p:regular r:id="rId274"/>
      <p:bold r:id="rId275"/>
      <p:italic r:id="rId276"/>
      <p:boldItalic r:id="rId277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8" autoAdjust="0"/>
    <p:restoredTop sz="95501" autoAdjust="0"/>
  </p:normalViewPr>
  <p:slideViewPr>
    <p:cSldViewPr>
      <p:cViewPr varScale="1">
        <p:scale>
          <a:sx n="84" d="100"/>
          <a:sy n="84" d="100"/>
        </p:scale>
        <p:origin x="11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theme" Target="theme/theme1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65" Type="http://schemas.openxmlformats.org/officeDocument/2006/relationships/slide" Target="slides/slide264.xml"/><Relationship Id="rId281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notesMaster" Target="notesMasters/notesMaster1.xml"/><Relationship Id="rId276" Type="http://schemas.openxmlformats.org/officeDocument/2006/relationships/font" Target="fonts/font5.fntdata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font" Target="fonts/font6.fntdata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presProps" Target="presProp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font" Target="fonts/font2.fntdata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font" Target="fonts/font3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font" Target="fonts/font4.fntdata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41.88482" units="1/cm"/>
          <inkml:channelProperty channel="Y" name="resolution" value="41.86047" units="1/cm"/>
          <inkml:channelProperty channel="T" name="resolution" value="1" units="1/dev"/>
        </inkml:channelProperties>
      </inkml:inkSource>
      <inkml:timestamp xml:id="ts0" timeString="2021-08-23T17:59:19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20985 6046 0,'-23'0'235,"-1"23"-220,24 0 16,-23 1-15,23-1 15,-23-23-15,-1 0 15,24 23 63,-23-23-78,23 24 30,-23-24 17,23 23-63,-24 0 16,1-23-1,23 24-15,-23-24 47,23 23-47,-24 0 188,1 1-188,0-1 15,-1-23 16,24 23-31,0 1 0,-23-24 16,0 0 31,23 23 0,-24-23-16,24 23 110</inkml:trace>
  <inkml:trace contextRef="#ctx0" brushRef="#br0" timeOffset="1438.2197">20448 6092 0,'23'24'219,"1"-24"-203,-24 23-1,23-23 1,1 23-16,-1-23 16,-23 24-16,47-1 15,-24 0 1,0-23-1,1 24-15,-24-1 16,23-23-16,0 0 16,-23 23-1,24-23 1,-1 0-16,0 24 31,1-1-15,-1 0-1,0-23-15,1 24 16,22-1 0,-46 0-16,24-23 15,-24 24 48,23-24-48,0 0-15,-23 23 16,0 0 93</inkml:trace>
  <inkml:trace contextRef="#ctx0" brushRef="#br0" timeOffset="2854.478">21288 6209 0,'0'23'0,"0"1"16,0-1-16,0 0 16,24 1-16,-24 22 0,0-22 31,0-1-31,0 0 16,0 1-16,23-1 31,1 24-16,-24-1-15,0-22 0,0-1 16,0 24-16,0-24 16,0 1-1,0-1-15,23 24 0,-23-24 16,0 0-16,0 1 16,0-1-16,0 0 15,0 1 1,0-1 78,23 0-1,1-23-77,22 0-16,-22 24 16,-1-24-16,24 23 15,-24-23-15,0 0 16,1 0-1,-1 0 17,-23 23 93</inkml:trace>
  <inkml:trace contextRef="#ctx0" brushRef="#br0" timeOffset="3901.222">21825 6536 0,'0'-24'31,"24"24"94,-1 0-125,0 0 16,1 0-1,-1 0 1,0 0-16,24-23 16,-24 23-16,1 0 15,-1 0 1,-23-23 31</inkml:trace>
  <inkml:trace contextRef="#ctx0" brushRef="#br0" timeOffset="5078.396">21779 6816 0,'0'-23'15,"23"23"48,0 0-32,24 0-15,-24 0-1,1 0-15,22-24 16,-22 24 0,-1 0-16,0 0 15,1 0-15,-1 0 16,1-23-16,22 23 15,-22 0-15,-1-23 16,24 23-16,-24 0 16,24 0-1,-24-24-15,0 24 16</inkml:trace>
  <inkml:trace contextRef="#ctx0" brushRef="#br0" timeOffset="10309.0764">23203 5462 0,'23'-23'328,"-23"-1"-312,0 48 172,0-1-173,0 0 1,0 1-16,0-1 15,0 0-15,0 1 16,0-1-16,0 0 16,0 1-1,0-1-15,0 24 16,0-24-16,0 1 0,0-1 16,0 0-1,0 1-15,0-1 0,0 0 16,0 1-16,0-1 15,0 0 1,0 1-16,0 22 16,0-22-16,0-1 0,0 24 15,0-24 1,0 24-16,0-24 16,0 0-16,0 1 15,0-1 1,0 0-16,0 1 15,-23-24 220,-1 0 140,1 0-313,23 23 141,23-23-156,1 0-47,-1 0 16,0 0 0,1 0-1,-1 0 1,0 0 15,1 0 16,-1 0 94,-23 23-110</inkml:trace>
  <inkml:trace contextRef="#ctx0" brushRef="#br0" timeOffset="11691.0362">22829 6723 0,'0'-24'15,"23"1"189,24 23-189,-23-23-15,-1 23 16,0 0-16,1 0 15,22-24-15,-22 1 16,-1 23-16,0 0 16,1 0-16,-1 0 15,0-24-15,24 24 16,-24 0 0,24 0-1,-24 0-15,1-23 16,-1 23-16,0 0 0,1 0 15,22 0-15,-22 0 16,-1 0 0,0 0-16,1 0 15,-1 0-15,0 0 16,24 0-16,-24 0 0,1 0 16,-1 0-1,1 0 1,-1 0-16,0 0 15,24 0 1,-24 0-16,24 0 16,-24 0-1,1 0-15,-1 0 16,24 0-16,-24 0 16,0 0-16,1-23 15,22 23-15,-22 0 16,-1 0-16,24-24 15,-24 1-15,0 23 16,1 0 31,-24-23 31,0-1-62</inkml:trace>
  <inkml:trace contextRef="#ctx0" brushRef="#br0" timeOffset="14901.975">22759 7166 0,'23'0'234,"24"0"-218,-24 0-16,1 0 15,-1 0 95,-23 23-17,0 1-77,0-1 0,0 0-16,24 1 15,-24-1-15,0 24 16,0-24-1,0 0-15,0 1 16,0-1 0,0 0-1,0 1 1,0-1 0,0 1-1,-24-1 1,24 0-1,-23-23 1,-1 24 0,24-1-1,-23-23 1,0 23 0,-1 1-1,1-24-15,23 23 16,-23-23-1,23 23-15,-24-23 32,24 24 265,24-24-282,-1 0-15,0 0 0,1 0 438,-1 0-423,0 0 1,1 0 15,-1 0-15,1 0 31,-24-24-32,23 1 1,0 23-16,1 0 16,-24-23 15,23 23-31,0 0 31,1-24-15,-24 1 93</inkml:trace>
  <inkml:trace contextRef="#ctx0" brushRef="#br0" timeOffset="16457.473">23249 7119 0,'0'0'0,"24"0"109,-24 24-77,0-1-32,0 0 15,0 1-15,0-1 16,0 0 0,0 1-16,0 22 0,0-22 15,0 22 1,0-22-1,0-1-15,0 0 16,0 1-16,0-1 16,0 1-16,0-1 15,0 0-15,0 1 16,0-1 0,0 0-1,0 1-15,-24-24 31,24 23 16,0 0 141</inkml:trace>
  <inkml:trace contextRef="#ctx0" brushRef="#br0" timeOffset="17836.7262">23506 7119 0,'0'-23'15,"0"46"32,0 1-47,0-1 16,0 0-1,0 1 17,0-1-1,0 0-15,0 1-1,0-1 1,0 24-1,0-24 1,0 24 0,0-24-16,0 0 0,0 1 15,0 23 1,0-24 0,0 0-1,0 1-15,0-1 16,0 0-1,0 1 1,0-1 0,0 0-1,0 1 1</inkml:trace>
  <inkml:trace contextRef="#ctx0" brushRef="#br0" timeOffset="18990.9613">23086 7096 0,'23'0'47,"1"0"-32,-1 0-15,0 0 16,1 0-16,-1 0 16,0 0-1,1 0 1,-1 0-16,0 0 0,1 0 15,-1 0 1,0 0-16,1 0 16,-1 0-16,0 0 15,1 0-15,-1 0 16,0 0-16,1 0 16,22 0-1,-22 0 1,-1 0-1,0 0-15,1 0 16,-1 0 0,24 0-1,-24 0 1,1 0 0,-1 0-1,-23 23 79</inkml:trace>
  <inkml:trace contextRef="#ctx0" brushRef="#br0" timeOffset="20589.2345">24066 7213 0,'0'-24'125,"24"24"-109,-1-23-16,-23 0 15,23-1-15,-23 1 16,0 0-16,24 23 16,-1-24-16,-23-22 15,0 22-15,23 1 16,-23-24-16,24 1 15,-24 22 1,0 1 0,0-24-1,0 24 1,-24 23 93,1 0-93,0 0 0,-24 23-1,47 1-15,-23-1 0,-1-23 16,24 47-16,-23-24 15,23 0 1,-23 1-16,-1-24 0,1 23 16,0 0-16,23 24 15,0-24-15,-24 1 16,24-1 0,0 24-16,0-24 15,-23 0-15,23 24 16,0-24-1,0 1-15,0 22 0,0-22 16,-23-1-16,23 0 16,0 24-16,0-24 15,0 1-15,0 23 16,0-24 0,0 0-16,0 1 15,0-1-15,0 0 16,0 1-16,0-1 15,0 0 1,0 1-16,0-1 16,0 0-1,0 1 1,0-1-16,0 0 31,0 1-15,0-1-1,0 0 1,-47-23 140,47-23-156</inkml:trace>
  <inkml:trace contextRef="#ctx0" brushRef="#br0" timeOffset="21628.3238">23623 7423 0,'23'0'16,"0"0"0,1 0-1,-1 0 1,1 0-1,-1 0 1,0 0 0,1 0-1,-1 0 1,0 0 0,1 0-16,-1 0 15,0 0 1,1 0-1,-24-24 1,23 24 0,0 0 15,1 0-31,-1 0 31,0 0-15,-23-23-16,24 23 15,-1 0-15,0 0 16,1 0 0,-1 0 15,0 0 0,-23 23 79</inkml:trace>
  <inkml:trace contextRef="#ctx0" brushRef="#br0" timeOffset="25934.0303">24720 7469 0,'0'-46'203,"0"22"-188,0-22 1,0 22 0,0-22-16,0 22 15,0 1-15,0 0 16,0-1-1,0 1 1,0 0 0,0-1-1,0 1 1,0 0 0,0-1-1,-23 1 16,-1 0 1,-22 23 93,22 0-94,24 23 47,-23 0-62,23 1-1,0-1 17,-23-23-17,23 23 1,-24 1-1,24-1 1,0 0-16,0 1 16,0-1-1,-23 0-15,23 1 32,0-1-17,0 0-15,0 1 16,-24-1-1,24 0 1,0 1 0,0-1-1,0 0 1,0 1 15,0-1-15,0 1-1,0-1 1,0 0 0,0 1-1,0-1 1,0 0 0,0 1-1,0-1 1,24-23-16,-24 23 15,0 1 64,0-1-64,23 0 1,-23 1 46,24-1-46,-1-23 0,0 0 46,1 0-62,-1 0 16,-23 23-1,23-23 32,1 0-31,-1 0-1,0 0 32,1 0-15,-1 0 30,0 0 1,-23-23 62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BF430-59A0-48B4-8181-DB98A52CD141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56782-25AE-4F7C-8498-40C9884209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8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96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INTRODUCCIÓN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eléctrica se degrada con el tiempo debido a las distintas fatigas que se le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imponen durante su vida normal de trabajo. La aislación está diseñada para resistir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esas fatigas por un período que se considera como la vida útil de trabajo de esa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aislación. Esto con frecuencia dura décadas. La fatiga anormal puede llevar a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incremento en este proceso natural de envejecimiento que puede acortar severamente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vida útil de la aislación. Por esta razón es muy bueno realizar pruebas regularmente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identificar si tiene lugar un incremento del envejecimiento y, si es posible,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identificar si los efectos son reversibles o no.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propósitos de las pruebas de diagnóstico son: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Identificar el incremento de envejecimiento.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Identificar la causa de este envejecimiento.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Identificar, si es posible, las acciones correctivas más adecuadas.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su forma más simple, las pruebas de diagnóstico toman la forma de una “prueba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puntual”. La mayoría de los profesionales de mantenimiento eléctrico han hecho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puntuales cuando se aplica una tensión a la aislación y se mide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resistencia. El diagnóstico en este caso se limita a “la aislación es buena” o “la aislación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mala”. Pero habiendo hecho este diagnóstico, ¿qué se hace sobre el caso? Es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mismo que cuando uno consulta al médico por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resfrio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él dice simplemente: “Usted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resfrio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Usted no quedaría satisfecho y no saldría solamente con esa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información, esperaría que el médico lo examinara, le hiciera algunas pruebas y le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dijera por qué está resfriado y que hacer para curarlo.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las pruebas de aislación, una prueba puntual en sí es el equivalente a que el médico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 diga que usted está bien o que está enfermo. Esta es una información mínima.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clase de pruebas que se aplican generalmente a los circuitos de baja tensión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donde el costo de una falla es bajo y el equipo se puede reemplazar fácilmente y sin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grandes costos. Puesto que el equipo que se está probando es de baja tensión, estas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se realizan generalmente con una tensión de prueba de 500 o 1000 V y será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familiar para todo el personal de mantenimiento eléctrico. Sin embargo, si el médico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registra los resultados de su examen y los compara con los de visitas anteriores,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entonces habría una tendencia aparente que podría llevar a la prescripción de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medicamento. En forma similar, si se registran las lecturas de resistencia de aislación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comparan con las lecturas registradas anteriormente es posible ver una tendencia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prescribir las acciones correctivas para el caso.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pruebas de diagnóstico de aislación para tensiones superiores a 1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corresponden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un área menos familiar para gran parte del personal de mantenimiento eléctrico.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propósitos de esta guía, por lo tanto, son: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Familiarizar al lector con la realización de diagnóstico de resistencia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Proporcionar los lineamientos para evaluar los resultados de esas pruebas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diagnóstico de resistencia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Presentar los beneficios de pruebas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multitensión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tensiones más altas.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¿QUE ÉS LA AI SLACIÓN?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 alambre eléctrico en una instalación, ya sea un motor, generador, cable,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o cualquier cosa que esté cubierta con alguna forma de aislación eléctrica.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Aunque el alambre en sí es un buen conductor (generalmente de cobre o aluminio)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eléctrica que da potencia al equipo eléctrico, la aislación debe resistir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y mantenerla en su trayectoria a lo largo del conductor. La comprensión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Ley de Ohm, que se enuncia en la ecuación siguiente, es la clave para entender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ensayo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ión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= I x 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Donde: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= tensión en Volts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= tensión en amperímetros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 = resistencia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Ohms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una resistencia dada, a mayor tensión, mayor corriente. Alternativamente,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resistencia del alambre, mayor es la corriente que fluye con la misma tensión.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Ningún aislante es perfecto (no tiene resistencia infinita), por lo que algo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fluye por la aislación o a través de él a tierra. Esta corriente puede ser muy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pequeña para fines prácticos pero es la base del equipo de prueba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Entonces, ¿qué es un “buen” aislante? “Bueno” significa una resistencia relativamente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al flujo de la corriente. Cuando se usa para describir un material aislante, “bueno”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también significa “la capacidad para mantener una resistencia alta”. La medición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decir qué tan “bueno” es el aislante.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¿Qué ocasiona que la aislación se degrade?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 cinco causas básicas para la degradación de la aislación. Ellas interactúan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otra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ocasio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espiral gradual de declinación en la calidad de la aislación.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Fatiga eléctrica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se diseña para una aplicación particular. Las sobre tensiones y las bajas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tensiones ocasionan una fatiga anormal dentro de la aislación que puede conducir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agrietamiento y laminación de la propia aislación.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Fatiga mecánica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daños mecánicos, tales como golpear un cable cuando se excava o una trinchera,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 bastante obvios pero la fatiga mecánica también puede ocurrir por operar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máquina fuera de balance o por paros y arranques frecuentes. La vibración resultante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operar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máq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uina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 ocasionar defectos dentro de la aislación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Ataque químico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Aunque es de esperarse la afectación de la aislación por vapores corrosivos, la suciedad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el aceite puede n reducir la efectividad de la aislación.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Fatiga térmica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operación de una maquinaria en condiciones excesivamente calientes o frías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ocasionará la sobre expansión o sobre contracción de la aislación que dará lugar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grietas y fallas. Sin embargo, también se incurre en fatigas térmicas cada vez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máquina se arranca o se para. A menos que la máquina esté diseñada para uso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intermitente, cada paro y cada arranque afectarán adversamente el proceso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envejecimiento d e la aislación.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Contaminación ambiental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contaminación ambiental abarca una multitud de agentes que van desde la humedad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procesos hasta ambientes húmedos y calurosos, como también el ataque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roedores que a su camino dañan la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comienza a degradarse tan pronto como se pone en servicio. La aislación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cualquier aplicación dada se diseña para proporcionar un buen servicio durante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muchos años en condiciones normales de operación. Sin embargo, las condiciones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anormales pueden tener un efecto dañino que, si se deja sin atención, acelerará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rapidez de degradación y finalmente ocasionará una falla en la aislación. Se considera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la aislación ha fallado si no evita adecuadamente que la corriente eléctrica fluya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trayectorias indeseadas. Esto incluye el flujo de corriente a través de las superficies 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exteriores o interiores de la aislación (corriente de fuga superficial), a través del cuerpo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aislación (corriente de conducción) o por otras razones distintas. Por ejemplo,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pueden aparecer en la aislación agujeros pequeños y grietas, o la humedad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materiales extraños pueden penetrar la superficie. Estos contaminantes se ionizan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fácilmente bajo el efecto de una tensión aplicada y proporcionan una trayectoria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baja resistencia para la corriente de fuga superficial que aumenta en comparación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superficies secas sin contaminar. Limpiando y secando la aislación, sin embargo,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rectificará fácilmente esta situación. Otros enemigos de la aislación pueden producir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deterioros que no se curan fácilmente. Sin embargo, una vez que ha comenzado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degradación de la aislación, los diferentes iniciadores tienden a asistirse entre ellos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aumentar la rapidez de declinación.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8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Componentes de la corriente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se aplica un tensión de prueba a través de una pieza de aislación, luego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medición de la corriente resultante y aplicando la Ley de Ohm (R = E / I), se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calcular la resistencia de aislación. Desdichadamente, fluye más de una corriente,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tiende a complicar el ensayo.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carga capacitiva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está familiarizado con la corriente requerida para cargar la capacitancia del aislante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está probando. Esta corriente inicialmente es grande pero su vida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relativamente corta, cae exponencialmente a un valor cercano a cero conforme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objeto bajo prueba se carga. El material aislante se carga del mismo modo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dieléctrico de un capacitor.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absorción o polarización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absorción está compuesta realmente hasta por tres componentes,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decaen con un índice de decrecimiento a un valor cercano a cero en un período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varios minutos.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primera es ocasionada por una derivación general de electrones libres a través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bajo el efecto del campo eléctrico.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es ocasionada por distorsión molecular por la que 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impuesto distorsiona la carga negativa de las capas de electrones que circulan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alrededor del núcleo hacia el tensión positiva.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tercera se debe a la alineación de moléculas polarizadas dentro del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aplicado. Esta alineación es casi aleatoria en un estado neutro, pero cuando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campo eléctrico, estas moléculas polarizadas se alinean con el campo a un mayor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grado.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tres corrientes se consideran generalmente juntas como una sola corriente y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afectadas principalmente por el tipo y las condiciones del material de unión usado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aislación. Aunque la corriente de absorción se aproxima a cero, el proceso toma mucho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más tiempo que con corriente capacitiva.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polarización de orientación se incrementa con la presencia de humedad absorbida ya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los materiales contaminados están más polarizados. Esto incrementa el grado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despolimerización de los aislantes también lleva a un incremento en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todos los materiales poseen las tres componentes y, por cierto, los materiales tales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poliet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exhiben poca, si alguna, absorción por polarización.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fuga superficial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fuga superficial se presenta porque la superficie del aislante está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contaminada con humedad o con sales. La corriente es constante con el tiempo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del grado de ionización presente, que depende a la vez de la temperatura.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frecuencia se ignora como corriente separada y se incluye con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conducción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corriente de fuga total.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conducción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conducción es estable a través del aislante y generalmente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por un resistor de valor muy alto en paralelo a la capacitancia del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componente de la corriente de fuga, que es la corriente que se mediría cuando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está totalmente cargada y tiene lugar la absorción plena. Nótese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incluye la fuga superficial, que puede reducirse o eliminarse por el uso del terminal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guarda (que se analizará más tarde).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gráfica siguiente muestra la naturaleza de cada una de las componentes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respecto a l tiempo.</a:t>
            </a:r>
            <a:endParaRPr lang="es-AR" dirty="0" smtClean="0"/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total es la suma de estas componentes (la corriente de fuga se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una corriente). Esta corriente es la que puede medirse directamente por medio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microamperímetro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o, en términos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una tensión particular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medio de un p robador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instrumentos ofrecen las alternativas de desplegar una medición en términos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corriente o como una resistencia.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Debido a que la corriente total depende del tiempo que se aplica la tensión, la Ley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Ohm (R = E / I) sólo se mantiene, teóricamente, para un tiempo infinito (lo que implica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esperar para siempre al tomar una lectura). También es altamente dependiente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arranque de un nivel base de descarga total. El primer paso en cualquier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es, 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tanto, asegurar que la aislación esté completamente descargada.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Nótese que: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carga desaparece relativamente rápido conforme se carga el equipo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prueba. Las unidades grandes con más capacitancia tomarán más tiempo para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cargarse. Esta corriente almacena energía y, por razones de seguridad, debe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descargarse después de la prueba. Afortunadamente, la descarga de esta energía tiene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lugar relativamente rápido. Durante la prueba, la corriente de absorción decrece con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rapidez relativamente baja, según la naturaleza exacta de la aislación. Esta energía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almacenada, también, debe liberarse al final de la prueba, y requiere mucho más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para des cargarse que la corriente de carga de la capacitancia.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38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Componentes de la corriente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se aplica un tensión de prueba a través de una pieza de aislación, luego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medición de la corriente resultante y aplicando la Ley de Ohm (R = E / I), se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calcular la resistencia de aislación. Desdichadamente, fluye más de una corriente,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tiende a complicar el ensayo.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carga capacitiva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está familiarizado con la corriente requerida para cargar la capacitancia del aislante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está probando. Esta corriente inicialmente es grande pero su vida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relativamente corta, cae exponencialmente a un valor cercano a cero conforme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objeto bajo prueba se carga. El material aislante se carga del mismo modo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dieléctrico de un capacitor.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absorción o polarización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absorción está compuesta realmente hasta por tres componentes,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decaen con un índice de decrecimiento a un valor cercano a cero en un período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varios minutos.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primera es ocasionada por una derivación general de electrones libres a través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bajo el efecto del campo eléctrico.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es ocasionada por distorsión molecular por la que 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impuesto distorsiona la carga negativa de las capas de electrones que circulan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alrededor del núcleo hacia el tensión positiva.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tercera se debe a la alineación de moléculas polarizadas dentro del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aplicado. Esta alineación es casi aleatoria en un estado neutro, pero cuando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campo eléctrico, estas moléculas polarizadas se alinean con el campo a un mayor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grado.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tres corrientes se consideran generalmente juntas como una sola corriente y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afectadas principalmente por el tipo y las condiciones del material de unión usado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aislación. Aunque la corriente de absorción se aproxima a cero, el proceso toma mucho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más tiempo que con corriente capacitiva.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polarización de orientación se incrementa con la presencia de humedad absorbida ya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los materiales contaminados están más polarizados. Esto incrementa el grado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despolimerización de los aislantes también lleva a un incremento en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todos los materiales poseen las tres componentes y, por cierto, los materiales tales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poliet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exhiben poca, si alguna, absorción por polarización.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fuga superficial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fuga superficial se presenta porque la superficie del aislante está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contaminada con humedad o con sales. La corriente es constante con el tiempo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del grado de ionización presente, que depende a la vez de la temperatura.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frecuencia se ignora como corriente separada y se incluye con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conducción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corriente de fuga total.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conducción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conducción es estable a través del aislante y generalmente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por un resistor de valor muy alto en paralelo a la capacitancia del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componente de la corriente de fuga, que es la corriente que se mediría cuando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está totalmente cargada y tiene lugar la absorción plena. Nótese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incluye la fuga superficial, que puede reducirse o eliminarse por el uso del terminal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guarda (que se analizará más tarde).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gráfica siguiente muestra la naturaleza de cada una de las componentes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respecto a l tiempo.</a:t>
            </a:r>
            <a:endParaRPr lang="es-AR" dirty="0" smtClean="0"/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total es la suma de estas componentes (la corriente de fuga se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una corriente). Esta corriente es la que puede medirse directamente por medio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microamperímetro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o, en términos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una tensión particular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medio de un p robador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instrumentos ofrecen las alternativas de desplegar una medición en términos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corriente o como una resistencia.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Debido a que la corriente total depende del tiempo que se aplica la tensión, la Ley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Ohm (R = E / I) sólo se mantiene, teóricamente, para un tiempo infinito (lo que implica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esperar para siempre al tomar una lectura). También es altamente dependiente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arranque de un nivel base de descarga total. El primer paso en cualquier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es, 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tanto, asegurar que la aislación esté completamente descargada.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Nótese que: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carga desaparece relativamente rápido conforme se carga el equipo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prueba. Las unidades grandes con más capacitancia tomarán más tiempo para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cargarse. Esta corriente almacena energía y, por razones de seguridad, debe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descargarse después de la prueba. Afortunadamente, la descarga de esta energía tiene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lugar relativamente rápido. Durante la prueba, la corriente de absorción decrece con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rapidez relativamente baja, según la naturaleza exacta de la aislación. Esta energía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almacenada, también, debe liberarse al final de la prueba, y requiere mucho más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para des cargarse que la corriente de carga de la capacitancia.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0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Componentes de la corriente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se aplica un tensión de prueba a través de una pieza de aislación, luego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medición de la corriente resultante y aplicando la Ley de Ohm (R = E / I), se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calcular la resistencia de aislación. Desdichadamente, fluye más de una corriente,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tiende a complicar el ensayo.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carga capacitiva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está familiarizado con la corriente requerida para cargar la capacitancia del aislante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está probando. Esta corriente inicialmente es grande pero su vida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relativamente corta, cae exponencialmente a un valor cercano a cero conforme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objeto bajo prueba se carga. El material aislante se carga del mismo modo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dieléctrico de un capacitor.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absorción o polarización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absorción está compuesta realmente hasta por tres componentes,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decaen con un índice de decrecimiento a un valor cercano a cero en un período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varios minutos.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primera es ocasionada por una derivación general de electrones libres a través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bajo el efecto del campo eléctrico.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es ocasionada por distorsión molecular por la que 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impuesto distorsiona la carga negativa de las capas de electrones que circulan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alrededor del núcleo hacia el tensión positiva.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tercera se debe a la alineación de moléculas polarizadas dentro del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aplicado. Esta alineación es casi aleatoria en un estado neutro, pero cuando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campo eléctrico, estas moléculas polarizadas se alinean con el campo a un mayor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grado.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tres corrientes se consideran generalmente juntas como una sola corriente y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afectadas principalmente por el tipo y las condiciones del material de unión usado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aislación. Aunque la corriente de absorción se aproxima a cero, el proceso toma mucho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más tiempo que con corriente capacitiva.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polarización de orientación se incrementa con la presencia de humedad absorbida ya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los materiales contaminados están más polarizados. Esto incrementa el grado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despolimerización de los aislantes también lleva a un incremento en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todos los materiales poseen las tres componentes y, por cierto, los materiales tales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poliet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exhiben poca, si alguna, absorción por polarización.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fuga superficial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fuga superficial se presenta porque la superficie del aislante está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contaminada con humedad o con sales. La corriente es constante con el tiempo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del grado de ionización presente, que depende a la vez de la temperatura.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frecuencia se ignora como corriente separada y se incluye con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conducción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corriente de fuga total.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conducción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conducción es estable a través del aislante y generalmente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por un resistor de valor muy alto en paralelo a la capacitancia del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componente de la corriente de fuga, que es la corriente que se mediría cuando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está totalmente cargada y tiene lugar la absorción plena. Nótese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incluye la fuga superficial, que puede reducirse o eliminarse por el uso del terminal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guarda (que se analizará más tarde).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gráfica siguiente muestra la naturaleza de cada una de las componentes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respecto a l tiempo.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total es la suma de estas componentes (la corriente de fuga se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una corriente). Esta corriente es la que puede medirse directamente por medio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microamperímetro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o, en términos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una tensión particular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medio de un p robador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instrumentos ofrecen las alternativas de desplegar una medición en términos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corriente o como una resistencia.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Debido a que la corriente total depende del tiempo que se aplica la tensión, la Ley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Ohm (R = E / I) sólo se mantiene, teóricamente, para un tiempo infinito (lo que implica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esperar para siempre al tomar una lectura). También es altamente dependiente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arranque de un nivel base de descarga total. El primer paso en cualquier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es, 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tanto, asegurar que la aislación esté completamente descargada.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Nótese que: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carga desaparece relativamente rápido conforme se carga el equipo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prueba. Las unidades grandes con más capacitancia tomarán más tiempo para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cargarse. Esta corriente almacena energía y, por razones de seguridad, debe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descargarse después de la prueba. Afortunadamente, la descarga de esta energía tiene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lugar relativamente rápido. Durante la prueba, la corriente de absorción decrece con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rapidez relativamente baja, según la naturaleza exacta de la aislación. Esta energía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almacenada, también, debe liberarse al final de la prueba, y requiere mucho más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para des cargarse que la corriente de carga de la capacitancia.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8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Componentes de la corriente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se aplica un tensión de prueba a través de una pieza de aislación, luego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medición de la corriente resultante y aplicando la Ley de Ohm (R = E / I), se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calcular la resistencia de aislación. Desdichadamente, fluye más de una corriente,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tiende a complicar el ensayo.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carga capacitiva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está familiarizado con la corriente requerida para cargar la capacitancia del aislante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está probando. Esta corriente inicialmente es grande pero su vida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relativamente corta, cae exponencialmente a un valor cercano a cero conforme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objeto bajo prueba se carga. El material aislante se carga del mismo modo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dieléctrico de un capacitor.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absorción o polarización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absorción está compuesta realmente hasta por tres componentes,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decaen con un índice de decrecimiento a un valor cercano a cero en un período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varios minutos.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primera es ocasionada por una derivación general de electrones libres a través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bajo el efecto del campo eléctrico.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es ocasionada por distorsión molecular por la que 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impuesto distorsiona la carga negativa de las capas de electrones que circulan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alrededor del núcleo hacia el tensión positiva.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tercera se debe a la alineación de moléculas polarizadas dentro del campo eléctrico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aplicado. Esta alineación es casi aleatoria en un estado neutro, pero cuando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campo eléctrico, estas moléculas polarizadas se alinean con el campo a un mayor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grado.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tres corrientes se consideran generalmente juntas como una sola corriente y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afectadas principalmente por el tipo y las condiciones del material de unión usado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aislación. Aunque la corriente de absorción se aproxima a cero, el proceso toma mucho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más tiempo que con corriente capacitiva.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polarización de orientación se incrementa con la presencia de humedad absorbida ya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los materiales contaminados están más polarizados. Esto incrementa el grado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despolimerización de los aislantes también lleva a un incremento en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todos los materiales poseen las tres componentes y, por cierto, los materiales tales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poliet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exhiben poca, si alguna, absorción por polarización.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fuga superficial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fuga superficial se presenta porque la superficie del aislante está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contaminada con humedad o con sales. La corriente es constante con el tiempo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del grado de ionización presente, que depende a la vez de la temperatura.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frecuencia se ignora como corriente separada y se incluye con la corriente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conducción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corriente de fuga total.</a:t>
            </a:r>
          </a:p>
          <a:p>
            <a:r>
              <a:rPr lang="es-AR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de conducción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conducción es estable a través del aislante y generalmente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por un resistor de valor muy alto en paralelo a la capacitancia del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componente de la corriente de fuga, que es la corriente que se mediría cuando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aislación está totalmente cargada y tiene lugar la absorción plena. Nótese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incluye la fuga superficial, que puede reducirse o eliminarse por el uso del terminal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guarda (que se analizará más tarde).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gráfica siguiente muestra la naturaleza de cada una de las componentes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respecto a l tiempo.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total es la suma de estas componentes (la corriente de fuga se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una corriente). Esta corriente es la que puede medirse directamente por medio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microamperímetro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o, en términos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una tensión particular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medio de un p robador de aislación.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instrumentos ofrecen las alternativas de desplegar una medición en términos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corriente o como una resistencia.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Debido a que la corriente total depende del tiempo que se aplica la tensión, la Ley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Ohm (R = E / I) sólo se mantiene, teóricamente, para un tiempo infinito (lo que implica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esperar para siempre al tomar una lectura). También es altamente dependiente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arranque de un nivel base de descarga total. El primer paso en cualquier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aislación es, 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tanto, asegurar que la aislación esté completamente descargada.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Nótese que: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carga desaparece relativamente rápido conforme se carga el equipo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prueba. Las unidades grandes con más capacitancia tomarán más tiempo para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cargarse. Esta corriente almacena energía y, por razones de seguridad, debe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descargarse después de la prueba. Afortunadamente, la descarga de esta energía tiene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lugar relativamente rápido. Durante la prueba, la corriente de absorción decrece con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rapidez relativamente baja, según la naturaleza exacta de la aislación. Esta energía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almacenada, también, debe liberarse al final de la prueba, y requiere mucho más</a:t>
            </a:r>
          </a:p>
          <a:p>
            <a:r>
              <a:rPr lang="es-A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para des cargarse que la corriente de carga de la capacitancia.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69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es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denominada prueba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esta solicitada por las Normas IEEE C57.12,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IEC60076-1 e IEEE 62-1995 para transformadores.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se conduce con equipos que aplican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 y 30.000 voltios para algunos fabricantes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ejemplo y hasta 200.000 voltios para otros fabricantes.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es un medidor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Megaohmios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indica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calidad del aislamiento es evaluada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resistencia de aislamiento. La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 la temperatura, humedad y otros factores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ambientales. Para maquinas rotativas y transformadores,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lecturas deben ser corregidas a 20 grados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cables, las lecturas deben ser corregidas a 15.6 grados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la tabla 1.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de esta prueba tiene un mayor poder predictivo 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compara con resultados de un registro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efectuadas. De esta forma, se puede verificar la tendencia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nivel 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valor puntual de la resistencia de aislamiento pudiera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insuficiente para indicar la fortaleza o debilidad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aislamiento. Un valor bajo en la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pudiera indicar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la existencia de un problema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pudiera causar danos a corto plazo.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medir la resistencia de aislamiento o el nivel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pueden emplearse los siguientes procedimientos: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6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es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denominada prueba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esta solicitada por las Normas IEEE C57.12,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IEC60076-1 e IEEE 62-1995 para transformadores.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se conduce con equipos que aplican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 y 30.000 voltios para algunos fabricantes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ejemplo y hasta 200.000 voltios para otros fabricantes.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es un medidor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Megaohmios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indica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calidad del aislamiento es evaluada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resistencia de aislamiento. La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 la temperatura, humedad y otros factores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ambientales. Para maquinas rotativas y transformadores,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lecturas deben ser corregidas a 20 grados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cables, las lecturas deben ser corregidas a 15.6 grados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la tabla 1.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de esta prueba tiene un mayor poder predictivo 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compara con resultados de un registro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efectuadas. De esta forma, se puede verificar la tendencia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nivel 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valor puntual de la resistencia de aislamiento pudiera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insuficiente para indicar la fortaleza o debilidad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aislamiento. Un valor bajo en la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pudiera indicar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la existencia de un problema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pudiera causar danos a corto plazo.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medir la resistencia de aislamiento o el nivel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pueden emplearse los siguientes procedimientos: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7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valor bajo en la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pudiera indicar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la existencia de un problema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pudiera causar danos a corto plazo.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medir la resistencia de aislamiento o el nivel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pueden emplearse los siguientes procedimientos: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34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Corto Tiempo o Lectura Puntual: 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conecta el equipo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aislamiento en DC,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equipo que se le efectuara la prueba. 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corto tiempo, 60 segundos.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obtenido en la prueba, tiene mayor validez si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 con valores obtenidos en pruebas anteriores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mismo equipo o con valores obtenidos en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realizadas a equipos similares.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valores a comparar deben estar corregidos a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 de temperatura fijo, a 20 o 40 grados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referir el valor de resistencia de aislamiento a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 de temperatura que sea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todas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mediciones, puede implicar evaluaciones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erroneas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equipo bajo prueba posee una capacitancia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baja, una prueba puntual es mas que suficiente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evaluar las condiciones del aislamiento.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 embargo,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mayores poseen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capacitancia alta, por lo que una prueba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suficiente para hacer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aislamiento.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53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Tiempo Resistencia: 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independiente de la temperatura. Con frecuencia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arrojar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concluyente respecto al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 contar con registros anteriores.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se basa en el efecto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buen aislamiento. En un aislamiento en buen estado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decrece a medida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el tiempo de prueba transcurre, esto se traduce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aumento en la resistencia 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un aislamiento en mal estado, la corriente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mantiene durante el tiempo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Durante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prueba se toman lecturas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puntuales en tiempos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especificos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registrando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diferentes valores obtenidos.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figura 4 podemos observar las diferencias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registro de un aislamiento en buen estado y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registro de un aislamiento en mal estado. En un buen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el valor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aumenta al transcurrir el tiempo, contrario a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ocurre en un aislamiento con problemas donde el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resistencia se mantiene constante.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resultante de la prueba se obtiene al efectuar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cocientes entre lecturas tomadas a diferentes intervalos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tiempo. Estos cocientes se denominan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cociente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lecturas de resistencia de aislamiento tomadas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segundos y a 30 segundos se denomina: “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76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figura 4 podemos observar las diferencias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registro de un aislamiento en buen estado y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registro de un aislamiento en mal estado. En un buen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el valor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aumenta al transcurrir el tiempo, contrario a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ocurre en un aislamiento con problemas donde el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resistencia se mantiene constante.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resultante de la prueba se obtiene al efectuar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cocientes entre lecturas tomadas a diferentes intervalos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tiempo. Estos cocientes se denominan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cociente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lecturas de resistencia de aislamiento tomadas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segundos y a 30 segundos se denomina: “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80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figura 4 podemos observar las diferencias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registro de un aislamiento en buen estado y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registro de un aislamiento en mal estado. En un buen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el valor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aumenta al transcurrir el tiempo, contrario a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ocurre en un aislamiento con problemas donde el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resistencia se mantiene constante.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resultante de la prueba se obtiene al efectuar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cocientes entre lecturas tomadas a diferentes intervalos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tiempo. Estos cocientes se denominan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cociente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lecturas de resistencia de aislamiento tomadas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segundos y a 30 segundos se denomina: “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9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resultante de la prueba se obtiene al efectuar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cocientes entre lecturas tomadas a diferentes intervalos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tiempo. Estos cocientes se denominan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cociente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lecturas de resistencia de aislamiento tomadas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 segundos y a 30 segundos se denomina: “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Estos valores deben considerarse como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orientacion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hecha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posteriormente.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76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realizar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prueba, se requiere un instrumento para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aislamiento capaz de inyectar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multiples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Se debe medir la resistencia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en dos o mas niveles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objetivo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prueba consiste en verificar si el valor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aislamiento se incrementa a medida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incrementa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disminucion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los valores medidos, a medida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incrementa, muestra un deterioro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aislamiento producto de envejecimiento, danos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46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Cuando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incrementa, se producen esfuerzos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 aproximan o exceden los valores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equipo, la parte debilitada del aislante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afecta el valor de la resistencia total de aislamiento. 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medida que se incrementa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aumentan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esfuerzos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sobre las zonas que poseen menor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lo cual se traduce en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disminucion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 de la resistencia de 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curva 1 de la figura 5 muestra este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fenomeno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40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conduce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equipo. El resultado de esta prueba consiste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realizar el cociente del valor de resistencia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tomada a los 60 segundos y 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aislamiento tomada a los 30 segundos.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fabricantes y autores sugieren realizar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cociente entre el valor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tomada a los tres minutos y el valor de resistencia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tomado a los 30 segundos.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mide la calidad del aislamiento. Si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se encuentra en buenas condiciones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incrementa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medida que transcurre el tiempo, ya que 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aislamiento medido al minuto o a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tres minutos debe ser mayor que el medido a los 30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segundos.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32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especial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donde las lecturas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resistencia de aislamiento se realizan a 10 minutos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a 1 minuto. 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valida para aislantes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utilicen materiales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afectados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elementos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polarizables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como el agua u otros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contaminantes.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 a 10 minutos /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1 minuto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los nuevos materiales aislantes, esta prueba pudiera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detectar humedad 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ejemplo, la tabla 2 muestra algunos valores referenciales para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tanto para motores con materiales aislantes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polarizables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como para aislantes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polarizables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nueva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tecnologia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grandes en buen estado,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tener un IP entre 1,1 y 1,5 para transformadores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el IP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estar alrededor de uno.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siempre debe cumplirse es que el IP nunca debe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que 1.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33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ejemplo, la tabla 2 muestra algunos valores referenciales para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tanto para motores con materiales aislantes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polarizables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como para aislantes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polarizables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nueva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tecnologia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grandes en buen estado,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tener un IP entre 1,1 y 1,5 para transformadores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el IP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estar alrededor de uno.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siempre debe cumplirse es que el IP nunca debe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menor que 1.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53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permite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detectar el deterioro, envejecimiento, humedad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suciedad del aislamiento. Los resultados dependen de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descarga del aislamiento lo que permite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interna del mismo. La prueba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independiente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puede haber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superficie del aislamiento y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realiza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siguiente: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equipo bajo prueba se energiza a un valor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determinado por un tiempo entre 10 y 30 minutos.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culminar el tiempo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el equipo introduce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resistencia de descarga entre los terminales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bajo prueba. 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942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velocidad de descarga depende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exclusivamente del valor de la resistencia de descarga,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cantidad de carga acumulada (capacitancia) y de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aislante.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capacitiva decae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constante de tiempo del circuito RC es relativamente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posee un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inicial alto y tiene una constante de tiempo grande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(algunos minutos). Esta corriente tiene su origen en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realineacion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 cargas que antes se encontraban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polarizadas.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lectura de la prueba de descarga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ejecuta 1 minuto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despues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haber introducido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descarga, transcurrido este tiempo,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capacitiva es insignificante respecto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nivel de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indica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aislamiento,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indica que el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encuentra contaminado, usualmente con humedad.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Baja corriente indica que el aislamiento esta limpio y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posee mucha humedad.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47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 descarga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depende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razon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la cual es importante registrar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misma.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indicador que muestra el comportamiento viene dado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por: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fluyendo luego de un minuto ( en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DD = --------------------------------------------------------------------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( en Voltios ) X Capacitancia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(en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mf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)]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valores de capacitancia, del equipo bajo prueba,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0,2 y 10 microfaradios los valores referenciales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encuentran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la tabla 3.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163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equipos para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aislamiento, marca MEGGER, ejecutan buena parte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todas las pruebas antes descritas. La figura 6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uno de estos equipos.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82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tiene como objeto verificar la rigidez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 material aislante. Recomendada por los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estandares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IEEE 400-2001 y DIN VDE 0276-620 para cables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potencia y la ANSI Nema ATS 2009 para otros equipos.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 ejecutarse en otros equipos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solido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rigidez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 material aislante se define como el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gradiente de potencial que un material puede soportar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 que exista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mismo. Esta es calculada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partir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ruptura y del espesor del aislante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punto de ruptura o en un punto cercano a el.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rigidez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expresa normalmente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gradiente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unidades tales como voltios por</a:t>
            </a:r>
          </a:p>
          <a:p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milimetros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Kilovoltios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centimetros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rigidez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 sistema aislante determina el nivel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cual el equipo puede operar.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determina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cuanta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sobretension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un tiempo determinado 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instantanea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soportar.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96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se ejecuta inyectando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 a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de 60 Hz, es decir, (mayor a 1,41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nominal fase a tierra o fase - fase RMS) entre los terminales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equipo bajo prueba.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es considerada como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riesgo medio y es preferible a la equivalente en AC.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 detectar impurezas o humedad en el equipo que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encuentra bajo prueba.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equipos para ejecutar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deben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tener la capacidad de variar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continuamente, desde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cero hasta el valor requerido, midiendo la corriente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 por el aislamiento.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micro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amperimetro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 tener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numero suficiente de rangos y la sensibilidad que permita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tomar lecturas desde varios microamperios hasta algunos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miliamperios.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 tipos de pruebas son posibles de implantar utilizando Alto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potencial en DC; (Hi-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Rampa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Pasos.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96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5.1.2.1 - Prueba de Rampa: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incrementa gradualmente el valor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alcanzar el valor deseado en un periodo que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estar entre 60 y 90 segundos. Una vez alcanzado el nivel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requerido, debe mantenerse por 5 minutos, tomando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lecturas de corriente cada minuto.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5.1.2.2 - Prueba de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Pasos: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este caso,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alcanza incrementando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mismo en varias etapas iguales (Usualmente no menos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ocho),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cada etapa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 mantenerse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tiempo determinado, el mismo para todas las etapas,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tiempo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tipicamente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de 1 minuto pero puede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 en prueba de equipos con capacitancias muy altas.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final de cada etapa o al alcanzar la corriente un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estable, se registra este valor.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45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Cada vez que se alcanza una nueva etapa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de la corriente de fuga se incrementara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temporalmente.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Nota Importante: En caso de percibir un incremento muy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grande de la corriente luego de un minuto, la prueba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abortada para evitar mayores danos en el equipo.</a:t>
            </a:r>
            <a:endParaRPr lang="es-AR" dirty="0" smtClean="0"/>
          </a:p>
          <a:p>
            <a:endParaRPr lang="en-US" dirty="0" smtClean="0"/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de la prueba es una curva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versus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que se debe comparar con otros registros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tomados previamente, tal y como se observa en la figura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importante tomar la temperatura del equipo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momento de efectuar la prueba, de igual forma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recomienda hacer la prueba de lectura puntual y la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antes de la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919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culminar la prueba, el equipo bajo prueba debe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descargado utilizando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pertiga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aislante cuyo terminal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posee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una tierra efectiva.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653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 Hi POT DC si se realiza con cautela y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la modalidad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pasos puede que no sea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destructiva.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precaucion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este caso consiste en supervisar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continuamente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corriente y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prueba. La figura 10 muestra el comportamiento de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aislante.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352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puede observar que antes del codo de ruptura,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pequenas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implican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variaciones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corriente. Del codo de ruptura en adelante,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pequenas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implican grandes variaciones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un aislamiento en buena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el codo de ruptura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encuentra muy por encima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con problemas, el codo de ruptura pudiera estar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rango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y en este caso,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pequenos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cambios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pudiera indicar grandes cambios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Vale mencionar que en el caso antes descrito, la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no 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danando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aislamiento, la prueba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muestra es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que el aislamiento se encuentra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mal estado. Parar la prueba en el momento de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tendencia del incremento de corriente muestre un cambio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brusco no evitara lo confirmado por la prueba, debilitamiento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aislamiento.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319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desarrollo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tecnologico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 originado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evolucion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otros elementos diferentes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solido en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potencia.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Elementos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como: Aire, aceite, SF6, papel - aceite y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vacio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 utilizados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aislantes en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pruebas en corriente continua en estos equipos,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 las mismas que se describieron como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aislamiento solido y las mismas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realizan como pruebas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de mantenimiento.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535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describiran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procedimientos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recomendados, en las pruebas de algunos de los equipos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obtenida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estas pruebas indicara la necesidad de mantenimiento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correctivo, reemplazo del equipo bajo prueba 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confirmacion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que el equipo puede ser energizado, sabiendo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posibilidad de falla durante la puesta en servicio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pueden agruparse en dos grandes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grupos, aquellos que poseen baja capacitancia y los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poseen una alta capacitancia.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barras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algunos tipos de interruptores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ejemplos de equipos con capacitancia baja. En estos casos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la corriente capacitiva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decrecen muy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78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simple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aislamiento es suficiente ya que el valor obtenido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estabilizara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otra parte en los equipos con alta capacitancia,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capacitiva decrecen lentamente,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razon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la cual resulta muy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dificil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obtener una lectura estable en forma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tanto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tipo de equipos requiere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muestren tendencias, tal y como ocurre con las pruebas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– resistencia.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93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pruebas DC efectuadas sobre transformadores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catalogadas como pruebas no concluyentes.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Proveen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respecto a las condiciones de los devanados,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contenido de humedad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carbonizacion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Estas pruebas son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solicitadas por la IEEE C57.12, IEC 60076-1 e IEEE 62 1995,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especifico para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 aislamiento.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fallas en transformadores son producto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degeneracion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una falla incipiente, una prueba de mantenimiento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predictivo pudiera detectarla a tiempo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asi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evitar que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dano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 ocurra en el momento menos indicado.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las pruebas en corriente continua que pueden efectuarse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sobre un transformador podemos indicar: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21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trata de determinar si existe un camino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baja resistencia en el aislamiento del transformador.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resultados de esta prueba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afectados por factores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temperatura, humedad,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y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tamano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debe realizarse antes de energizar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transformador, en ensayos rutinarios de mantenimiento,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la sospecha de falla de un equipo, antes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despues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reparar un transformador.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Todos los resultados deben ser referidos a 20 grados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la tabla 1.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85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quite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tierra del transformador,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asegurese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el mismo se encuentre efectivamente puesto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pruebas de resistencia de aislamiento si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no posee los niveles adecuados de aceite,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rigidez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aire es menor que la del aceite.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Desconecte el transformador tanto del lado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terciario, en caso de existir.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desconectados los pararrayos.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Cortocircuite entre si los terminales de alta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transformador, lo mismo debe hacerse con los terminales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baja y con el terciario, en caso de existir, verificando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los cables utilizados para el cortocircuito se encuentran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separados adecuadamente de todas las partes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metalicas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puestas a tierra del transformador.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Utilice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una escala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20.000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Megaohmios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35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 de aislamiento debe hacerse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alta contra baja y tierra, entre baja contra alta y tierra,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contra baja. Para discriminar mejor los resultados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realizar la prueba, por lo indicado en las Tablas 4 y 5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159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 de aislamiento debe hacerse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alta contra baja y tierra, entre baja contra alta y tierra,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contra baja. Para discriminar mejor los resultados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realizar la prueba, por lo indicado en las Tablas 4 y 5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235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no debe superar el equivalente pico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fase – fase. Es decir, 1,41 por el valor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RMS.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sugiere utilizar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nominal, siempre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de prueba posea la capacidad, en caso contrario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utilizarse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permitida por el equipo.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5.4.1.1.2. 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Resultados.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valores de resistencia de aislamiento esperados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en sistemas comprendidos entre 6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69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20 grados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encuentran sobre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300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MegaOhmios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otros valores de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hay que considerar las siguientes reglas: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cada 10 grados de incremento de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divida entre dos el valor de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obtenida.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cada 10 grados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disminucion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multiplique por dos el valor de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obtenida.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cualquier valor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medido a una temperatura diferente a los 20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favor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utilice el factor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corresponda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indicado en la tabla 1.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196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5.4.1.1.3. 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de las pruebas de mantenimiento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tipicas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de potencia se denomina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descrita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5.1.1 de este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documento.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siempre debe tener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valor por encima de 1.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tabla 6 muestra valores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referenciales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polarizacion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valores cercanos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uno pudieran mostrar contenido de humedad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869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5.4.1.3.-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recomendada por la IEEE C57.12.90-2006,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IEEE C62-1995 y la IEC 60076-1. Es una prueba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continua, que se recomienda efectuar en todos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transformadores. El valor de resistencia de devanado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transformador puede mostrar una gran cantidad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referente al mismo: Devanados abiertos,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vueltas cortocircuitadas y mal contacto entre el bobinado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transformador y los terminales de alta y baja,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detectar problemas en los cambiadores de toma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carga y el cambiador de tomas sin carga. Debe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ejecutarse como prueba de mantenimiento predictivo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detectar fallas incipientes en el transformador, producto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continuo funcionamiento del mismo.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recomienda hacer la prueba con un valor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el 0,1 y el 1% de la corriente nominal, nunca exceda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10% de la corriente nominal. El valor a reportar debe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el promedio de tres o cuatro medidas por cada fase.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302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se justifica debido a la posibilidad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dano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durante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transformador. Vibraciones,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cortocircuitos,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corrosion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 causas que pueden debilitar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devanados.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11 muestra un modelo de equipo utilizado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realizar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 de devanados,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muestra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permite ejecutar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haciendo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las tres fases del primario y del secundario introduciendo el grupo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existen versiones para efectuar la prueba fase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Debido a que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magnetizacion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afecta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mediciones en corriente alterna 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Respuesta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Frecuencia, Corriente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Excitacion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un buen equipo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 devanado debe tener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desmagnetizacion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801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5.4.1.3.2 -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Resultados.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resultados obtenidos de la prueba deben cotejarse,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es posible, con los siguientes valores: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los valores dados por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fabricante.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valores registrados en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anteriores.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valores de cada fase y el promedio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estas.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Desviacion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el 0,5% y 3% para pruebas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mantenimiento respecto al promedio de las tres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Estas comparaciones puede en ocasiones ser suficiente,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siempre y cuando el transformador no haya sido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reparado. Los fabricantes aceptan tener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desviacion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entre cada fase y el promedio un 0,5%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nuevos.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una fase con respecto a otra o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obtencion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medidas inconsistentes, pudiera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indicativos de espiras cortocircuitadas, espiras abiertas,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problemas en los cambiadores de tomas o conexiones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pobres. Por otra parte,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ocasionar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valor de la resistencia,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 puede ser minimizado si se hacen las mediciones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condiciones ambientales similares.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valores medidos deben ser corregidos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temperatura, para tal fin existe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expresion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utilizar para hacer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 Corregida = (R medida)[1+ alpha (T(Medida) - T( a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corregir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)]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alpha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el coeficiente de temperatura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utilizado en el devanado: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alpha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el cobre es = 0,0040 (0,40% por grado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20oC)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alpha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el aluminio es = 0,0043 (0,43% por grado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20aC)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052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temperatura medida debe ser cercana o igual a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 del devanado.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corrosion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 ocasionar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disminucion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contacto en algunos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taps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cambiador de tomas.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 veces esto puede ser solventado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operando el cambiador de tomas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115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pruebas de corriente continua para este tipo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 recomendadas por la ANSI NEMA ATS 2009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fabricantes en los instructivos de sus equipos y son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siguientes: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Alto Potencial DC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54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Estas subestaciones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conformadas por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serie de equipos entre los que se incluyen las barras,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de servicio, transformador de potencial,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de corriente, interruptores, los sistemas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control y las protecciones.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enfocara las pruebas en las barras de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Para el caso de las Barras,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fase por fase, inyectando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de las fases, recogiendo por el terminal negativo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equipo. Se deben cortocircuitar las fases que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sometidas a prueba y conectarlas a tierra y al terminal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negativo del equipo. La prueba se repite para cada una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fases.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075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aplica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la tabla 10,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un periodo de 60 segundos, midiendo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aislamiento. 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514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pueden obtener bajos valores de resistencia de aislamiento debido a los muchos caminos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fuga que en paralelo pudieran existir debido a la humedad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el polvo. Si este es el caso, se recomienda realizar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buena limpieza antes de la prueba. El resultado de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tiene mayor validez si es comparado con valores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obtenidos de pruebas anteriores. Todos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valores deben estar referidos a 20 °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 smtClean="0"/>
          </a:p>
          <a:p>
            <a:endParaRPr lang="en-US" dirty="0" smtClean="0"/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5.4.2.2.- Prueba de Alto Potencial DC.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permite determinar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en las barras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Se debe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hacer con los interruptores de potencia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extraidos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a unos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niveles de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similares a los indicados en la tabla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esta recomendada por la ANSI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NEMA ATS 2009 y algunos fabricantes en los instructivos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sus equipos como alternativa a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ejecutarse la prueba, se deben registrar los valores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 y humedad.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4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5.4.2.2.- Prueba de Alto Potencial DC.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permite determinar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en las barras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Se debe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hacer con los interruptores de potencia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extraidos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a unos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niveles de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similares a los indicados en la tabla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esta recomendada por la ANSI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NEMA ATS 2009 y algunos fabricantes en los instructivos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sus equipos como alternativa a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ejecutarse la prueba, se deben registrar los valores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 y humedad.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26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los mismos niveles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 a las barras y por el mismo periodo de tiempo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pero con el interruptor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abierto y cerrado.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el interruptor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abierto, inyecte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uno de los polos del interruptor y tierra, el resto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los polos del interruptor se cortocircuitan y conectan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tierra y al terminal negativo del equipo. Repita este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procedimiento para cada uno de los polos registrando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resultados obtenidos. Con el interruptor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cerrado, cortocircuite uno de los polos con el otro de su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propia fase, inyecte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esta fase con el resto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los polos conectados a tierra y al terminal negativo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equipo. Repita el procedimiento para las fases dos y tres.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de esta prueba tiene utilidad si se compara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resultados de pruebas anteriores.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42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 alto potencial DC se recomienda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equipos que posean una estructura uniforme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algunos interruptores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estructura del aislamiento esta formada por una serie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compuestos que poseen una amplia variedad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Antes de probar con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debe consultar al fabricante.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que se desee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probar la integridad del aislamiento de las botellas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vacio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algunos fabricantes recomiendan lo siguiente: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Interruptores de hasta 17,5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debe probar con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40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Interruptores de hasta 27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debe probar con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45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679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Solicitada por la ANSI/IEEE C37.09, IEC 62271-100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realiza utilizando un puente de Kelvin (ver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figura 13)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especialmente para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resistencias por debajo de 5 Ohmios ya que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inyectada, conocida por el equipo, produce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caida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potencial en la resistencia de contacto del interruptor,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cual es medida por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voltimetro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posee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impedancia de entrada muy grande. Utilizando la ley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Ohm se puede calcular el valor de la resistencia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contacto.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441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 verificar el estado de los contactos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estacionarios 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moviles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interruptores, estos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fabricados de materiales resistentes a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 producen durante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bajo carga nominal o falla.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estos contactos no son probados regularmente, no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posible verificar el estado de los mismos. Los contactos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desgastan producto por los sucesivos arcos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producen durante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bajo carga o bajo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falla. La resistencia puede ser medida entre los terminales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correspondientes a cada fase, con el interruptor en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cerrada. Para interruptores con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nominal superior a los 15000 voltios, se recomienda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efectuar la prueba con un equipo que sea capaz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inyectar una corriente de al menos 100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IEEE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C37.09 o con una corriente entre 50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nominal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IEC 62271-100.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 que la prueba trata de medir es el verdadero contacto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existente entre los dos polos del interruptor.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superficie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contacto no es totalmente lisa, a nivel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microscopico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pueden observar las rugosidades existentes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superficie, estas imperfecciones se incrementan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el desgaste de los contactos,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oxidacion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(por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contaminacion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elemento aislante, SF6, Aceite,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o por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(si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contacto durante el cierre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no es siempre la misma). Los valores obtenidos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deben ser corregidos por temperatura utilizando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formula indicada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5.4.1.3.2 .Los valores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de contacto son medidos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microohmios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algunos valores referenciales se listan 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tabla 12.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179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2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efectuar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 hacerse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interruptor desconectado del sistema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intermedio de los seccionadores correspondientes).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debe estar cerrado y puesto a tierra en uno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extremos.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bajo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estas condiciones garantiza la seguridad del personal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ejecutara la prueba, ver figura 14.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953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por error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hace con el interruptor abierto,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 puesta a tierra en ambos extremos del interruptor,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haber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inducida entre los polos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que pudiera causar problemas al operador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evitar este tipo de inconvenientes, se cuenta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tecnologia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Ground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permite realizar una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totalmente segura de la resistencia de contacto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interruptor. La figura 15 muestra el esquema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556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requerida por la IEC 56. En los interruptores,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de apertura y cierre es critico ya que el mismo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ligado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a la cantidad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manejar el interruptor. Durante la secuencia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apertura o cierre, un arco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aparece entre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movil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contacto fijo. Si la apertura o cierre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interruptor no se realiza en el tiempo para el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disenado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asociada al arco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superar la capacidad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disipacion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con el consecuente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equipo. Por otra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parte, la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extincion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tiempo del arco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acelera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deterioro de los contactos del interruptor lo cual adelanta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requerimiento de mantenimiento mayor en el mismo.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901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forma de medir el tiempo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interruptor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realiza por medio de un equipo denominado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equipo es capaz de medir la velocidad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apertura o cierre del interruptor,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chequear si existe o no discordancia de polos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medir la cantidad de corriente de apertura y cierre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circula por la bobina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opera al interruptor.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capaz de registrar la curva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mecanismo del interruptor, donde se verifica el ajuste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mecanismo utilizando transductores de movimiento.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 registrar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compresor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interruptor, vibraciones, contactos auxiliares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interruptor, entre otros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parametros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17 muestra un resultado de una prueba del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curva superior de la grafica representa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registro del movimiento del mecanismo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interruptor. Este movimiento se registra utilizando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transductores de movimiento que pueden ser digitales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analogicos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lineales 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sea el caso.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886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mecanismo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tener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desplazamiento similar a la mostrada en esta grafica,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cualquier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obstruccion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defecto, rebote de contactos,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etc., pudiera ser visualizado en esta grafica. La curva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inmediata inferior, muestra el comportamiento 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que alimenta la bobina de apertura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interruptor, al momento que se da al interruptor la orden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apertura.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registro permite detectar el estado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se encuentra la bobina del interruptor y el camino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apertura entre el control de apertura y la bobina.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curvas tres y cuatro, en orden descendiente, representan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cambio de estado de los contactos auxiliares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Estos contactos auxiliares se pudieran utilizar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esquema de control asociado al interruptor bajo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ultimo se observa las curvas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razon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ser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equipo del cual estamos discutiendo en este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parrafo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“El tiempo de apertura del interruptor”, este registro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 verificar si el interruptor esta operando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tiempo especificado por el fabricante, si los contactos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simultaneamente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si cada una de las fases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abre.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819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mismo esquema antes planteado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registra al activar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cierre del interruptor.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poseen los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tiempo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interruptores,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la capacidad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resistencia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dinamica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interruptor, generalmente se ofrece como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opcional.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5.4.3.3 describimos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se puede medir la resistencia de contacto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cuando este se encuentra en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cerrado.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complemento, la resistencia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dinamica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indica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comportamiento de la resistencia existente entre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movil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fijo del interruptor durante el proceso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apertura o cierre del interruptor. 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incluye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 de la resistencia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resistencia que aparece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principio o final del recorrido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realice, apertura o cierre.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18 muestra el registro del movimiento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interruptor (Color Blanco), resistencia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dinamica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(Color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Azul) y uno de los contactos principales del interruptor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proceso de apertura.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1531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esquina superior derecha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muestra uno de los equipos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permite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realizar 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SDRM 202.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marca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cuenta con la propiedad Dual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Ground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que incrementa notablemente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condiciones de seguridad del operador del equipo.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Finalmente la figura 19 muestra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impulsografo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TM 1800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marca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744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aisladores soporte son parte de las subestaciones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indica la manera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probarlos.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las subestaciones tipo metal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enclosure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en los aisladores soporte de la barra,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efectuarse de la siguiente manera: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efectuar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DC, primero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desenergice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luego rodee la campana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central del aislador con un alambre o con una tira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elastica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conductora, colocando la barra y el extremo inferior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aislador a tierra. Se inyecta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similar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nominal sobre el alambre que rodea al aislador o sobre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elastica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conductora y se recoge la corriente a medir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conectando el cable de tierra del equipo con la conexiones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tierra de la base del aislador y de la barra.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07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Esto se debe</a:t>
            </a:r>
          </a:p>
          <a:p>
            <a:r>
              <a:rPr lang="es-AR" dirty="0" smtClean="0"/>
              <a:t>realizar para cada una de las fases.</a:t>
            </a:r>
          </a:p>
          <a:p>
            <a:r>
              <a:rPr lang="es-AR" dirty="0" smtClean="0"/>
              <a:t>Para pruebas de medición de resistencia de aislamiento,</a:t>
            </a:r>
          </a:p>
          <a:p>
            <a:r>
              <a:rPr lang="es-AR" dirty="0" smtClean="0"/>
              <a:t>repita el mismo procedimiento pero en lugar de colocar la</a:t>
            </a:r>
          </a:p>
          <a:p>
            <a:r>
              <a:rPr lang="es-AR" dirty="0" smtClean="0"/>
              <a:t>barra y la base del aislador a tierra, conéctelos al terminal</a:t>
            </a:r>
          </a:p>
          <a:p>
            <a:r>
              <a:rPr lang="es-AR" dirty="0" smtClean="0"/>
              <a:t>negativo del equipo de medición.</a:t>
            </a:r>
          </a:p>
          <a:p>
            <a:r>
              <a:rPr lang="es-AR" dirty="0" smtClean="0"/>
              <a:t>En el caso de aisladores soporte utilizados en</a:t>
            </a:r>
          </a:p>
          <a:p>
            <a:r>
              <a:rPr lang="es-AR" dirty="0" smtClean="0"/>
              <a:t>seccionadores, interruptores, etc. La prueba de Hi </a:t>
            </a:r>
            <a:r>
              <a:rPr lang="es-AR" dirty="0" err="1" smtClean="0"/>
              <a:t>Pot</a:t>
            </a:r>
            <a:r>
              <a:rPr lang="es-AR" dirty="0" smtClean="0"/>
              <a:t> DC</a:t>
            </a:r>
          </a:p>
          <a:p>
            <a:r>
              <a:rPr lang="es-AR" dirty="0" smtClean="0"/>
              <a:t>se realiza de la siguiente manera:</a:t>
            </a:r>
          </a:p>
          <a:p>
            <a:r>
              <a:rPr lang="es-AR" dirty="0" err="1" smtClean="0"/>
              <a:t>Desenergice</a:t>
            </a:r>
            <a:r>
              <a:rPr lang="es-AR" dirty="0" smtClean="0"/>
              <a:t> el equipo que desea probar y conecte el cable</a:t>
            </a:r>
          </a:p>
          <a:p>
            <a:r>
              <a:rPr lang="es-AR" dirty="0" smtClean="0"/>
              <a:t>de alta tensión en la parte superior del aislador soporte y</a:t>
            </a:r>
          </a:p>
          <a:p>
            <a:r>
              <a:rPr lang="es-AR" dirty="0" smtClean="0"/>
              <a:t>el cable de tierra a tierra, inyecte una tensión de prueba</a:t>
            </a:r>
          </a:p>
          <a:p>
            <a:r>
              <a:rPr lang="es-AR" dirty="0" smtClean="0"/>
              <a:t>según lo indicado en la tabla 11 y efectúe la prueba de</a:t>
            </a:r>
          </a:p>
          <a:p>
            <a:r>
              <a:rPr lang="es-AR" dirty="0" smtClean="0"/>
              <a:t>Hi </a:t>
            </a:r>
            <a:r>
              <a:rPr lang="es-AR" dirty="0" err="1" smtClean="0"/>
              <a:t>Pot</a:t>
            </a:r>
            <a:r>
              <a:rPr lang="es-AR" dirty="0" smtClean="0"/>
              <a:t> DC utilizando el método de tensión por pasos.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5642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La prueba de resistencia de aislamiento también puede</a:t>
            </a:r>
          </a:p>
          <a:p>
            <a:r>
              <a:rPr lang="es-AR" dirty="0" smtClean="0"/>
              <a:t>ser realizada efectuando la medición entre el tope del</a:t>
            </a:r>
          </a:p>
          <a:p>
            <a:r>
              <a:rPr lang="es-AR" dirty="0" smtClean="0"/>
              <a:t>aislador, donde se colocará el terminal positivo del equipo,</a:t>
            </a:r>
          </a:p>
          <a:p>
            <a:r>
              <a:rPr lang="es-AR" dirty="0" smtClean="0"/>
              <a:t>y la base del aislador donde se colocará el terminal</a:t>
            </a:r>
          </a:p>
          <a:p>
            <a:r>
              <a:rPr lang="es-AR" dirty="0" smtClean="0"/>
              <a:t>negativo.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749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la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instalados, las pruebas DC solo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permiten verificar la integridad de la porcelana o elemento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aislante externo que se utilice,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tal fin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desenergiza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transformador, interruptor, transformador o el equipo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cual esta conectado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coloca a tierra tanto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conductor central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como la base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mismo, un alambre o una cinta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elastica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conductora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rodear la falda central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se inyecta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similar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resultados se obtienen al comparar los valores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fuga con valores obtenidos anteriormente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899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en corriente continua de pararrayos implica el uso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un equipo para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 aislamiento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equipo de alto potencial DC. Se quiere medir la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aislamiento o la corriente de fuga que circula por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pararrayos. La finalidad consiste en conocer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exterior e interior del pararrayos y las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valvulas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oxido de zinc,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de que el pararrayos utilice esta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tecnologia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la prueba que se realiza es una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conecte la parte superior del pararrayos al conductor de alta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 de prueba y la parte inferior al cable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 del equipo y este terminal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conectelo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tierra.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que el pararrayos posea varias secciones, debe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probarse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2873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pararrayos se prueba energizando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la primera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segunda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conecta la base de la segunda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tierra y se guarda la parte superior de la primera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pararrayos. De igual forma se procede con el resto de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secciones del pararrayos.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resistencia de aislamiento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hace entre la parte superior e inferior de cada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pararrayos.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corriente medida posee dos componentes. En el caso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pararrayos de oxido de zinc, las corrientes son: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circula por la parte exterior del pararrayos y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circula por la parte interna del pararrayos. Esta ultima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corresponde a la fuga interna del pararrayos (producto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humedad interna,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y a la corriente que circula por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valvula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oxido de zinc.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pararrayos de carburo de silicio circula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en la parte exterior del pararrayos y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 en el mismo 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aqui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circular corriente en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valvula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carburo de silicio por que este tipo de pararrayos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posee Gaps).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pararrayos de oxido de zinc,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debe efectuarse con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asociada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MCOV de cada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pararrayo de oxido de Zinc.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caso de pararrayos de carburo de silicio,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debe exceder el valor de descarga del pararrayos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3859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 muestra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en una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central del pararrayos.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4308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la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alto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potencial DC puede ser realizada con un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75% del valor de prueba de fabrica, lo que representa un valor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aproximadamente 3,2 veces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fase –fase,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aplicado por un tiempo de 15 segundos.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condensadores de dos terminales, unidades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monofasicas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coloca a tierra uno de los terminales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capacitor y se inyecta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terminal libre,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 indicado en la tabla 13.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7822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cable de tierra del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o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negativo del medidor de resistencia de aislamiento se conecta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la carcasa del capacitor.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Estandares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antiguos (ANSI CP 1- 1976), recomendaba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DC de capacitores,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estandares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nuevos solo recomiendan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de mantenimiento en AC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4391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Tal y como se explico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3, las pruebas de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alterna somete a los equipos bajo prueba a esfuerzos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similares a los de condiciones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normal, con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excepcion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prueba de Hi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la cual somete al equipo a esfuerzos mayores. Como limitante se encuentra el gran peso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tamano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algunos de los equipos de prueba lo cual hace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preferir el uso de los equipos de prueba en corriente continua.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3599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existen dos tipos de pruebas de aislamiento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alterna para equipos con aislamiento solido.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realizarse las otras pruebas en AC descritas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pruebas en corriente alterna para otro tipo de aislamiento.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6.1.1.- Prueba de Alto Potencial AC (Hi-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AC)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realizan con tensiones superiores a los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un tiempo que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tipo de prueba que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realice. El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utilizado debe estar acorde con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recomendado por el fabricante y lo indicado por las normas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correspondientes.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1192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Generalmente estos valores se encuentran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alrededor del 75%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de fabrica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entre el 125% y el 150% de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para pruebas de mantenimiento por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periodo de tiempo determinado, nunca menor al minuto.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conexiones de prueba son iguales a las recomendadas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de alto potencial DC con la salvedad de que no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requiere la descarga de los equipos.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6.1.2.- Prueba de Factor de 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prueba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importantisima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determinar la calidad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en todo tipo de equipo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En el caso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 solido, se recomienda utilizar un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 al valor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del equipo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908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secciones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posteriores,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describira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detalle el principio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teorico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y como se ejecuta la misma.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no puede ser considerado como concluyente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mismo, siempre debe compararse con resultados anteriores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valores referidos al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pruebas anteriores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20 grados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centigrados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6.2.- Pruebas en Corriente Alterna en otro Tipo de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Aislamiento.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Aun cuando existen varias pruebas en AC involucradas con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mayores en subestaciones,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pruebas recomendadas y en auge para verificar el estado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subestacion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Alto Potencial AC.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Factor de 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Respuesta en frecuencia SFRA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FDS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8307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6.2.1.- Prueba de Alto Potencial AC.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tiene como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objeto someter al aislamiento a esfuerzos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superiores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los que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durante su vida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principio se basa en el supuesto de que si un equipo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capaz de soportar un nivel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superior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nominal, por un tiempo determinado, el mismo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tendra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problemas bajo condiciones normales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Durante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prueba, el equipo debe energizarse por al menos 1 minuto,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niveles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acuerdo al tipo de equipo,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nunca menor a 1000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voltios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pt-B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incrementando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forma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progresiva verificando el valor de la corriente de fuga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 por el aislamiento.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corriente excesiva o un incremento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subito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 indicativo de que pueden existir problemas en el equipo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prueba.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048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6.2.2.- Prueba de Factor de 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del factor de potencia en una prueba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disenada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aislamiento en AC, consiste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existente entre la potencia activa y la potencia total. Se utiliza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modelo un capacitor en paralelo con una resistencia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un capacitor en serie con una resistencia. El capacitor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la capacitancia del equipo bajo prueba y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resistencia representa las perdidas en el aislamiento cuando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 aplica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prueba. Para nuestro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modelo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considerado es una resistencia en paralelo con un capacitor .La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figura 22 muestra este modelo donde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representa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 que circula por el equipo de prueba,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capacitiva e Ir es la corriente resistiva.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8466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figura 22 muestra este modelo donde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representa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 que circula por el equipo de prueba,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la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capacitiva e Ir es la corriente resistiva.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elemento resistivo en el circuito equivalente representa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vatios de perdidas disipados en el aislamiento cuando se aplica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El elemento capacitivo representa el capacitor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 entre la parte que se energiza del equipo, la carcasa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un circuito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aplicada los vatios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perdida vienen dados por:</a:t>
            </a:r>
          </a:p>
          <a:p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Vatios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E x It, e x es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7870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Donde Θ representa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fase entre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y la corriente total que fluye por el aislamiento.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coseno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Θ es conocido como factor de potencia y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igual a: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Θ=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Vatios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x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igual forma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complementario,∂ representa el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la corriente resistiva y la corriente capacitiva.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existe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 denomina factor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disipacion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definida como: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 ∂ = Ir /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 que en el plano de impedancias implica: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 ∂ = R /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Xc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lo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 ∂ = R x W x 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3143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los valores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tipicos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factor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disipacion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potencia representan exactamente lo mismo. Como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curiosidad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matematica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podemos ver que para valores de ∂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0 y 20 grados, medidos en sentido de las agujas del reloj,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Tan ∂ es aproximadamente igual 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Θ , con valores de Θ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70 y 90 grados medidos en sentido contrario a las agujas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reloj. La tabla 14 muestra valores comparativos entre factor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potencia y factor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disipacion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diferentes valores de Θ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∂.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8642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figura 23 se observa el circuito simplificado del equipo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factor de potencia.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0474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circuito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 medir la corriente total que circula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el equipo bajo prueba y los vatios perdida El calculo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potencia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vendra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dado por la siguiente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ecuacion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Factor de Potencia = Vatios x 10 /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Miliamperes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964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valor de la capacitancia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calcularse de la siguiente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manera: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Capacitancia en picofaradios = 265 x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Miliamperes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60 Hz.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Capacitancia en picofaradios = 318 x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Miliamperes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50 Hz.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Siempre y cuando el factor de potencia sea menor al 15% y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sea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caso de que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sea diferente a 10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corriente y los vatios perdida pueden referirse 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aplicando las siguientes equivalencias: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equivalente 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Corriente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Leida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10 /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Vatios equivalentes 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Vatios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Leidos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100 / 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Prueba)2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5589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 tres modos de prueba asociados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potencia, Modo UST, Modo GST – Tierra, Modo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GST – Guarda.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UST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 prueba con equipo bajo prueba no puesto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tierra, como su nombre lo indica la prueba mide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perdidas que circulan por el equipo que no se dirigen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hacia tierra. La figura 24 muestra la forma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equipo, mide C1.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0095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GST –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Ground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GST – Tierra: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Tiene como significado: Prueba con equipo bajo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puesto a tierra. La prueba tiene como objeto medir toda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perdidas que circulan por el equipo y que circula hacia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tierra. La figura 25 muestra la forma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equipo, mide C1 y C2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7200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GST – Guarda.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este modo solo se mide las perdidas que circulan hacia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 obviando la corriente que circula por el cable de baja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figura 26 muestra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 bajo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prueba, mide C2.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7338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TTR sirve para determinar el numero de vueltas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devanado primario respecto al numero de vueltas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 secundario. La prueba permite detectar espiras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cortocircuitadas, circuitos abiertos, conexiones incorrectas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defectos en el cambiador de tomas.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error aceptado con respecto a los valores nominales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de 0,5%. Se recomiendan utilizar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TTR´s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errores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0,1% y 0,3% en relaciones altas.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 Equipos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Monofasicos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los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Nueva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tipo TTR series 300, tienen todos los esquemas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 normas ANSI, IEC y Australiana.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1386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solo efectuar las conexiones en el lado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lado de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luego entre alta o baja con el terciario,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existe. El equipo realiza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necesarios para arrojar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resultado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 bajo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TTR puede efectuar la prueba con tensiones de 8 voltios,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 voltios y 80 voltios pudiendo realizar pruebas a equipos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monofasicos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28 muestra el TTR 330 marca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totalmente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automatico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119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de que se utilice un TTR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monofasico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probar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 transformador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trifasico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considerar lo siguiente: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transformador es delta – delta simplemente hay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identificar en la placa del transformador cuales devanados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paralelo y verificar la polaridad de los mismos.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7229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transformador es estrella – estrella y la estrella no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puesta a tierra en uno de los lados del transformado, hay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identificar en la placa del transformador cual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terminales entre alta y baja se encuentran en paralelo,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ejemplo en un transformador YY6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ANSI,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H1 – H3 se encuentra en paralelo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baja X3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X1. Si el transformador posee terminales H0 y X0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realiza entre devanados paralelos tal como se indico en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delta.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transformador es delta - estrella o estrella - delta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terminal H0 o X0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ubicacion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estrella,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realizarse entre los devanados que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paralelo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que muestre la placa del transformador.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transformador es delta o estrella con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zig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zag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secundario o si el transformador es delta - estrella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estrella – delta pero el lado de la estrella no posee acceso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neutro, las conexiones deben hacerse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 indicado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anexo 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848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anexo incluye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esquemas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posibles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 normas ANSI, IEC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Australiana.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6772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6.2.4.-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Respuesta en Frecuencia.</a:t>
            </a:r>
          </a:p>
          <a:p>
            <a:endParaRPr lang="es-AR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mantenimiento predictivo que permite valorar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integridad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mecanica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devanados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transformador.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denomina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SFRA que significa prueba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respuesta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barrido en frecuencia.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Basa sus resultados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parametros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dependientes de la frecuencia de los devanados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transformador; capacitancia e inductancia.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Durante el transporte del transformador, fallas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aguas abajo, sismos o cualquier otro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fenomeno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produzca movimientos bruscos en el transformador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ocasionar desplazamientos en los devanados o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Estos movimientos pueden ser ocasionados por requerimientos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mecanicos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mayores a los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por debilitamiento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estructura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mecanica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transformadores consecuencia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envejecimiento de los mismos.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8901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29 muestra el modelo de resistencias, inductancia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capacitancias, propias y mutua, existente entre uno de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devanados del transformador,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Tanque.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parametros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cuando los devanados y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presentan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cambio parcial o total, bobinas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cortocircuitadas, abiertas, deformadas o sueltas son causas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tipo de cambios.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0210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Fallas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cerca del transformador pueden producir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corrientes alrededor de 10 veces la corriente nominal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(depende del nivel de cortocircuito existente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lado del transformador en que ocurre la falla). La Fuerza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Electromagnetica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desarrollada durante la falla es proporcional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cuadrado de la corriente de falla lo que ocasiona esfuerzos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mecanicos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tienden a producir movimientos axiales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radiales en los devanados del transformador que pudieran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deformarlos.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debilidad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mecanica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papel/celulosa,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utilizado en el aislamiento del transformador, pueden causar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desplazamiento de las bobinas y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como consecuencia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disminucion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amarre de los devanados.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corrosion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 causar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destruccion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deterioro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retenes, estructuras soporte de los devanados, cortocircuito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placas y desplazamiento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transformador.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desplazamiento no es de gran magnitud solo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podra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 detectado con esta prueba.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9153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Adicionalmente, la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analisis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respuesta en frecuencia puede detectar:</a:t>
            </a:r>
          </a:p>
          <a:p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Cortocircuito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espiras,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cortocircuito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bobinas,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devanados abiertos y problemas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entre otros.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resultado de la prueba se obtiene al calcular el 20 logaritmo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cociente: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Senal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salida, en frecuencia, del transformador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senal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entrada, en frecuencia, del mismo. Este cociente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denomina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transferencia y viene dada por:</a:t>
            </a: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dB = 20 log[V(f)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salida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/V(f)entrada]</a:t>
            </a:r>
          </a:p>
          <a:p>
            <a:endParaRPr lang="pt-B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grafica de esta repuesta en frecuencia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observa en la figura 30.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8708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Aqui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pueden identificar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facilmente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tres rangos de frecuencia: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0 y 10 kHz: Fallas en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cortocircuitos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los devanados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10 KHz y 1 MHz: Deformaciones radiales en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1 MHz y 10 MHz: Conexiones y deformaciones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axiales de los devanados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es totalmente predictiva, es decir, hace falta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referencias para hacer comparaciones. La mejor referencia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registro original, denominado huella digital, pero se pueden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hacer registros basados en respuestas de transformadores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misma marca e iguales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fabricados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mismo ano.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posible hacer comparaciones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fases del mismo transformador. Vale reiterar que cualquier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cambio interno del transformador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producira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cambio en los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parametros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RLC del mismo, lo cual se traduce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nuevos polos y ceros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transferencia H en dB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pueden ser detectados por simple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figuras 30 y 31 muestran un ejemplo en este sentido.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169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otra prueba que esta revolucionando el campo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pruebas de mantenimiento predictivo de 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Transformadores, Cables,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en general todo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aquel equipo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posea como material aislante Papel,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Aceite o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ambos.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consecuencia del envejecimiento de los equipos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asociados 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las empresas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han iniciado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proceso que tiene como finalidad conocer el estado real de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equipos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la vida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restante de cada uno de estos.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espectroscopia en el dominio de la frecuencia en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permite verificar la cantidad de agua existente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celulosa, utilizada como aislante del transformador, ya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la causa principal de su envejecimiento.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7072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transformador de potencia con 25 toneladas de aceite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posea 20 ppm de contenido de agua, medidos a una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 de 20oC, equivalen en peso a 0,5 kg de agua.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Estos 20 ppm de agua en el aceite, indican que en el papel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 3% de humedad, lo cual equivale a 75 kg de agua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2,5 toneladas de papel.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siguiendo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indicado en la norma IEC 60422.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antes descrita implica que la mayor parte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humedad se encuentra en la celulosa (papel,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carton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prensado)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transformador.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La humedad cambia las propiedades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celulosa.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La humedad acelera el envejecimiento del papel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La humedad limita la capacidad de carga de los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3826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Otra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posee la humedad en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papel/aceite, es que la misma depende de la temperatura,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incrementarse la temperatura del transformador, el agua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migra del papel hacia el aceite. Al disminuir la temperatura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transformador, la humedad migra del aceite hacia el papel.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32 muestra un registro del contenido de humedad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aceite de un transformador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hora en la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reporta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semana en que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realiza.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2458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antes indicada, permite concluir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cantidad de humedad en el aceite del transformador esta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relacionada con el ciclo de carga del transformador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humedad dentro del transformador puede tener varios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origenes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Fuga en las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valvulas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transformadores.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Entrada de aire/humedad por apertura del transformador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Por rompimiento de las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moleculas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celulosa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envejecimiento.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el aceite dentro del transformador circula ya sea por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forzada, el contenido de humedad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papel y la temperatura del aceite varia desde el fondo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tope del transformador. En la parte superior del transformador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aceite es mas caliente, siendo la temperatura en esa zona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superior, mayor cantidad de humedad en el papel migra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hacia el aceite, por lo que el papel de la parte superior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contiene menos humedad.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3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aceite sale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parte superior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enfria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radiador y vuelve a entrar al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por su parte inferior.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Aqui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aceite se encuentra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menor temperatura y por tanto el papel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contendra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humedad. La figura 33 muestra el perfil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temperatura/humedad dentro del transformador.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3191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la espectroscopia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dominio de la frecuencia, consiste en una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potencia de aislamiento haciendo un barrido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frecuencia en un rango que va desde 0,1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mHz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 alrededor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los 2 KHz.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factor de potencia de aislamiento cambia con la frecuencia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es por esa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razon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esta prueba ofrece mayor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respecto a: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caracteristica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Efectos del envejecimiento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Influencia de la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prueba convencional de factor de potencia de aislamiento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solo arroja un resultado a la frecuencia de 60 o 50 Hz.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ejemplo de la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muestra en la figura 34, observe que para frecuencias menores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mHz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mayor influencia en la respuesta en frecuencia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tiene su origen en el papel.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4500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ejemplo de la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muestra en la figura 34, observe que para frecuencias menores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mHz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mayor influencia en la respuesta en frecuencia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tiene su origen en el papel.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dirty="0" smtClean="0"/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mhz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10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Hz el aceite es el elemento que mayor influencia tiene sobre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para frecuencias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mayores a 10 Hz tanto el papel como el aceite influyen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528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mhz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10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Hz el aceite es el elemento que mayor influencia tiene sobre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para frecuencias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mayores a 10 Hz tanto el papel como el aceite influyen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respuesta total esta influenciada por la temperatura,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humedad y la conductividad del aceite. La figura 35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influye cada uno de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fenomenos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mencionados,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2801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respuesta total esta influenciada por la temperatura,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humedad y la conductividad del aceite. La figura 35 muestra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influye cada uno de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fenomenos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mencionados, en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respuesta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3755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equipo se realiza tal cual se hace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una prueba factor de potencia y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realizarse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simultaneamente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modo UST (equipo no puesto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tierra) y GST.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vez obtenida la respuesta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el equipo y su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procede a calcular el contenido de humedad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papel del transformador, utilizando una curva de referencia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procedente de un modelo denominado Pan Cake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contiene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contenido de celulosa y aceite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36 muestra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celulosa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carton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prensado o papel dentro del transformador) formado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barreras y espaciadores tal como se observa en la figura.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0804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La figura 36 muestra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disposicion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celulosa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carton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prensado o papel dentro del transformador) formado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barreras y espaciadores tal como se observa en la figura.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7507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37 muestra el modelo Pan Cake donde dos variables,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“X”, formada por el porcentaje de barreras en el ducto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principal y “Y” formada por el porcentaje de espaciadores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las barreras, se combinan junto al aceite para simular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comportamiento en 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dentro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5312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encontrar el contenido de humedad en la celulosa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valores de “X” y “Y”, utilizando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simplex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optimizacion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dentro de los siguientes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rangos: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Tipo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entre 15% y 55%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entre 15% y 25%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Tipo Acorazado: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entre 15% y 85%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entre 15% y 85%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Transformadores de Corriente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Bushings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es igual a cero, estos equipos no poseen barreras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entre 50% y 100%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38 muestra el equipo de espectroscopia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dominio de la frecuencia, que permite obtener la respuesta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Este equipo posee dos canales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simultanea de UST y GST, lo cual acelera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prueba.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7929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figura 38 muestra el equipo de espectroscopia en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dominio de la frecuencia, que permite obtener la respuesta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frecuencia del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Este equipo posee dos canales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simultanea de UST y GST, lo cual acelera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la prueba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8249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una prueba que se aplica para evaluar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aislamiento del transformador. Se recomienda para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 tipo de transformador en especial aquellos con una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superior a 34,5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pruebas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no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exceder el 65%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de fabrica.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practica esta prueba no es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se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efectue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rutina de mantenimiento, debido al riesgo al que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puede ser sometido el transformador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074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prueba se usa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mayor frecuencia durante pruebas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superar el 75% del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 de fabrica. Se puede efectuar una prueba de alto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potencial AC para labores de mantenimiento utilizando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como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 y energizando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por un periodo de 3 minutos.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tabla 15 muestra los valores de prueba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alto potencial AC para pruebas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aceptacion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transformadores aislados en aceite. 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8285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 solicitada por la IEEE C57.12.90-2006, IEEE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Std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62 –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1995 y la IEC 60076-2004. Tiene como finalidad medir las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perdidas existentes en el aislamiento del transformador 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equipo bajo prueba. La Figura 39 muestra un modelo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transformador de dos devanados, donde se observan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capacitancias CHG, CHL y CLG.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771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CHG representa la capacitancia de aislamiento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devanado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tierra, representado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Tanque del transformador, el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elementos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estructurales.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CLG representa la capacitancia de aislamiento entre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 de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tierra.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847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 representa la capacitancia de aislamiento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devanado de alta y devanado de baja. La figura 40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 un modelo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un transformador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 devanados.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2263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deben cortocircuitar, independientemente, los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los devanados primario, secundario y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terciario, en caso que exista.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delta no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presenta problemas en ese sentido.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estrella debe considerar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siguiente: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de ser estrella no puesta a tierra, se deben hacer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mismas condiciones que las recomendadas para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delta. Si la estrella tiene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tierra,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 desconectarse X0 o H0 de tierra y cortocircuitar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 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bushings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fase.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los bobinados no se cortocircuitan, la inductancia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mismos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introducida en el circuito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dielectrico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transformador, dando como resultado una corriente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 menor y por ende un mayor factor de potencia.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figura 41 muestra el diagrama vectorial que explica este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fenomeno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observa que el incremento de la corriente inductiva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 el valor efectivo de la corriente capacitiva,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implica que la corriente total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´ sea menor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resultando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Θ menor y un factor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potencia mayor.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9458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observa que el incremento de la corriente inductiva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 el valor efectivo de la corriente capacitiva, lo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implica que la corriente total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´ sea menor que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corriente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resultando un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angulo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Θ menor y un factor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potencia mayor.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3339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6.3.1.2.2.- Procedimiento de Prueba.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Se coloca el cable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lado de alta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cable de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el lado de baja. 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transformador tiene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menor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inyectara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 un valor igual a la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transformador posee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nominal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encima de 12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 debe utilizar 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10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Se prueba el transformador en tres modos: UST, GST –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Tierra y GST – Guarda.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modo UST se obtiene como resultado la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capacitancia CHL.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Tierra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 + CHG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Guarda se obtiene como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resultado CHG.</a:t>
            </a:r>
          </a:p>
          <a:p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Todos los resultados anteriores deben incluir el valor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potencia medido.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5217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UST, la figura 42 muestra como debe hacerse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este modo de prueba, en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transformador de dos devanados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5938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GST - Tierra, la figura 43 especifica como se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efectua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este modo de prueba.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83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Modo GST – Guarda. La figura 44 indica la forma de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conexion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realizar la prueba.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4608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vez culminadas estas pruebas, se procede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intercambiar los cables de alta y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repitiendose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las pruebas indicadas en el punto anterior.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resultados obtenidos son: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modo UST se obtiene como resultado la capacitancia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Tierra se obtiene como resultado CHL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CLG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Guarda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Junto con los valores correspondientes de factor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de que se ejecute la prueba a un transformador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tres devanados,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deben ser cortocircuitados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terminales del devanado terciario y se conecta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segundo cable de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este devanado, 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importar si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hace por el lado de alta 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lado de baja.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equipo bajo prueba es un autotransformador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terciario, deben cortocircuitarse el lado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el terciario y efectuar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respecto al terciario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obteniendose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siguientes resultados: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modo UST se obtiene como resultado la capacitancia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CHT.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Tierra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CHT+ CHG.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Guarda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CHG.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26200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Junto con los valores correspondientes de factor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caso de que se ejecute la prueba a un transformador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tres devanados,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tambien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deben ser cortocircuitados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terminales del devanado terciario y se conecta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segundo cable de baja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este devanado, si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importar si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inyeccion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hace por el lado de alta o por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lado de baja.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el equipo bajo prueba es un autotransformador con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terciario, deben cortocircuitarse el lado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endParaRPr lang="es-A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el terciario y efectuar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respecto al terciario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obteniendose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siguientes resultados: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modo UST se obtiene como resultado la capacitancia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CHT.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Tierra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CHT+ CHG.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Guarda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Junto con los valores correspondientes de factor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Intercambiando los cables de alta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tension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el terciario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el transformador, se repiten las pruebas y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obtienen los siguientes resultados: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modo UST se obtiene como resultado la capacitancia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CHT.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Tierra se obtiene como resultado CHT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CTG.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En el modo GST – Guarda se obtiene como resultado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CTG.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deben registrar los valores correspondientes de factor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potencia.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los autotransformadores el secundario 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primario. En caso de que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autotransformador no posea terciario, solo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podramedirse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capacitancia CHT en modo GST – Tierra,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cortocircuitando y energizando el devanado de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alta y colocando a tierra el transformador bajo 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prueba.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70347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6.3.1.2.3.- </a:t>
            </a:r>
            <a:r>
              <a:rPr lang="es-AR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Interpretacion</a:t>
            </a:r>
            <a:r>
              <a:rPr lang="es-A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 Mediciones.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este punto vale indicar que la mejor referencia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puede existir, es el registro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historico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pruebas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anteriores efectuadas al equipo bajo prueba. Variaciones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importantes en el valor del factor de potencia, entre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 pruebas efectuadas en tiempos diferentes referidas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ambas a 20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pudieran indicar problemas en el equipo.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equipo Delta 4000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Megger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calcula el verdadero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compensacion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temperatura, si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asi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usuario lo desea, bajo este modo no utiliza tablas ni</a:t>
            </a:r>
          </a:p>
          <a:p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accesa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valores incluidos en una base de datos. En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realidad el factor de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compensacion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temperatura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antiguedad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 que se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encuentra el equipo bajo prueba. El equipo realiza un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barrido en frecuencia entre 1 y 500 Hz y utilizando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modelos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matematicos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 duplican el comportamiento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 aislamiento bajo diferentes valores de temperatura,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pueden corregir los valores de la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medicion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realizada</a:t>
            </a:r>
          </a:p>
          <a:p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5 y 50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corregirlos a 20 </a:t>
            </a:r>
            <a:r>
              <a:rPr lang="es-A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  <a:r>
              <a:rPr lang="es-A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7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1822" y="575818"/>
            <a:ext cx="896975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6882" y="2023618"/>
            <a:ext cx="9279635" cy="4754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784035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9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1.wdp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2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microsoft.com/office/2007/relationships/hdphoto" Target="../media/hdphoto14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33.png"/><Relationship Id="rId4" Type="http://schemas.openxmlformats.org/officeDocument/2006/relationships/image" Target="../media/image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7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38.png"/><Relationship Id="rId4" Type="http://schemas.openxmlformats.org/officeDocument/2006/relationships/image" Target="../media/image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9.wdp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20.wdp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1.wdp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42.png"/><Relationship Id="rId4" Type="http://schemas.openxmlformats.org/officeDocument/2006/relationships/image" Target="../media/image1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3.wdp"/><Relationship Id="rId4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5.wdp"/><Relationship Id="rId4" Type="http://schemas.openxmlformats.org/officeDocument/2006/relationships/image" Target="../media/image4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26.wdp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7.wdp"/><Relationship Id="rId4" Type="http://schemas.openxmlformats.org/officeDocument/2006/relationships/image" Target="../media/image4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8.wdp"/><Relationship Id="rId4" Type="http://schemas.openxmlformats.org/officeDocument/2006/relationships/image" Target="../media/image4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0.wdp"/><Relationship Id="rId4" Type="http://schemas.openxmlformats.org/officeDocument/2006/relationships/image" Target="../media/image5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1.wdp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2.wdp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3.wdp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4.wdp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5.wdp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59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7.wdp"/><Relationship Id="rId5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38.wdp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9.wdp"/><Relationship Id="rId5" Type="http://schemas.openxmlformats.org/officeDocument/2006/relationships/image" Target="../media/image62.png"/><Relationship Id="rId4" Type="http://schemas.openxmlformats.org/officeDocument/2006/relationships/image" Target="../media/image1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1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0.wdp"/><Relationship Id="rId4" Type="http://schemas.openxmlformats.org/officeDocument/2006/relationships/image" Target="../media/image6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6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1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3.wdp"/><Relationship Id="rId4" Type="http://schemas.openxmlformats.org/officeDocument/2006/relationships/image" Target="../media/image69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microsoft.com/office/2007/relationships/hdphoto" Target="../media/hdphoto44.wdp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microsoft.com/office/2007/relationships/hdphoto" Target="../media/hdphoto45.wdp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microsoft.com/office/2007/relationships/hdphoto" Target="../media/hdphoto46.wdp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7.wdp"/><Relationship Id="rId5" Type="http://schemas.openxmlformats.org/officeDocument/2006/relationships/image" Target="../media/image74.png"/><Relationship Id="rId4" Type="http://schemas.openxmlformats.org/officeDocument/2006/relationships/image" Target="../media/image1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8.wdp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49.wdp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0.wdp"/><Relationship Id="rId5" Type="http://schemas.openxmlformats.org/officeDocument/2006/relationships/image" Target="../media/image77.png"/><Relationship Id="rId4" Type="http://schemas.openxmlformats.org/officeDocument/2006/relationships/image" Target="../media/image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1.wdp"/><Relationship Id="rId5" Type="http://schemas.openxmlformats.org/officeDocument/2006/relationships/image" Target="../media/image79.png"/><Relationship Id="rId4" Type="http://schemas.openxmlformats.org/officeDocument/2006/relationships/image" Target="../media/image1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2.wdp"/><Relationship Id="rId4" Type="http://schemas.openxmlformats.org/officeDocument/2006/relationships/image" Target="../media/image80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4.xml"/><Relationship Id="rId5" Type="http://schemas.microsoft.com/office/2007/relationships/hdphoto" Target="../media/hdphoto53.wdp"/><Relationship Id="rId4" Type="http://schemas.openxmlformats.org/officeDocument/2006/relationships/image" Target="../media/image81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4.xml"/><Relationship Id="rId5" Type="http://schemas.microsoft.com/office/2007/relationships/hdphoto" Target="../media/hdphoto54.wdp"/><Relationship Id="rId4" Type="http://schemas.openxmlformats.org/officeDocument/2006/relationships/image" Target="../media/image8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55.wdp"/><Relationship Id="rId4" Type="http://schemas.openxmlformats.org/officeDocument/2006/relationships/image" Target="../media/image83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6.wdp"/><Relationship Id="rId4" Type="http://schemas.openxmlformats.org/officeDocument/2006/relationships/image" Target="../media/image8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g"/><Relationship Id="rId4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6.png"/><Relationship Id="rId4" Type="http://schemas.openxmlformats.org/officeDocument/2006/relationships/image" Target="../media/image91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57.wdp"/><Relationship Id="rId4" Type="http://schemas.openxmlformats.org/officeDocument/2006/relationships/image" Target="../media/image9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8.wdp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9.wdp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microsoft.com/office/2007/relationships/hdphoto" Target="../media/hdphoto60.wdp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1.wdp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2.wdp"/><Relationship Id="rId4" Type="http://schemas.openxmlformats.org/officeDocument/2006/relationships/image" Target="../media/image100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3.wdp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4.wdp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5.wdp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2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6.wdp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7.wdp"/><Relationship Id="rId4" Type="http://schemas.openxmlformats.org/officeDocument/2006/relationships/image" Target="../media/image107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8.wdp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microsoft.com/office/2007/relationships/hdphoto" Target="../media/hdphoto69.wdp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70.wdp"/><Relationship Id="rId5" Type="http://schemas.openxmlformats.org/officeDocument/2006/relationships/image" Target="../media/image112.png"/><Relationship Id="rId4" Type="http://schemas.openxmlformats.org/officeDocument/2006/relationships/image" Target="../media/image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1.wdp"/><Relationship Id="rId5" Type="http://schemas.openxmlformats.org/officeDocument/2006/relationships/image" Target="../media/image113.png"/><Relationship Id="rId4" Type="http://schemas.openxmlformats.org/officeDocument/2006/relationships/image" Target="../media/image2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48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71.wdp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2.wdp"/><Relationship Id="rId4" Type="http://schemas.openxmlformats.org/officeDocument/2006/relationships/image" Target="../media/image117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3.wdp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microsoft.com/office/2007/relationships/hdphoto" Target="../media/hdphoto74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09.xml.rels><?xml version="1.0" encoding="UTF-8" standalone="yes"?>
<Relationships xmlns="http://schemas.openxmlformats.org/package/2006/relationships"><Relationship Id="rId3" Type="http://schemas.microsoft.com/office/2007/relationships/hdphoto" Target="../media/hdphoto75.wd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76.wdp"/><Relationship Id="rId4" Type="http://schemas.openxmlformats.org/officeDocument/2006/relationships/image" Target="../media/image123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7.wdp"/><Relationship Id="rId4" Type="http://schemas.openxmlformats.org/officeDocument/2006/relationships/image" Target="../media/image124.png"/></Relationships>
</file>

<file path=ppt/slides/_rels/slide225.xml.rels><?xml version="1.0" encoding="UTF-8" standalone="yes"?>
<Relationships xmlns="http://schemas.openxmlformats.org/package/2006/relationships"><Relationship Id="rId3" Type="http://schemas.microsoft.com/office/2007/relationships/hdphoto" Target="../media/hdphoto78.wdp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79.wdp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0.wdp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1.wdp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2.wdp"/><Relationship Id="rId4" Type="http://schemas.openxmlformats.org/officeDocument/2006/relationships/image" Target="../media/image129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83.wdp"/><Relationship Id="rId4" Type="http://schemas.openxmlformats.org/officeDocument/2006/relationships/image" Target="../media/image130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4.wdp"/><Relationship Id="rId4" Type="http://schemas.openxmlformats.org/officeDocument/2006/relationships/image" Target="../media/image131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5.wdp"/></Relationships>
</file>

<file path=ppt/slides/_rels/slide237.xml.rels><?xml version="1.0" encoding="UTF-8" standalone="yes"?>
<Relationships xmlns="http://schemas.openxmlformats.org/package/2006/relationships"><Relationship Id="rId3" Type="http://schemas.microsoft.com/office/2007/relationships/hdphoto" Target="../media/hdphoto86.wdp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7.wdp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88.wdp"/><Relationship Id="rId4" Type="http://schemas.openxmlformats.org/officeDocument/2006/relationships/image" Target="../media/image135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emf"/><Relationship Id="rId4" Type="http://schemas.openxmlformats.org/officeDocument/2006/relationships/customXml" Target="../ink/ink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9.wdp"/></Relationships>
</file>

<file path=ppt/slides/_rels/slide252.xml.rels><?xml version="1.0" encoding="UTF-8" standalone="yes"?>
<Relationships xmlns="http://schemas.openxmlformats.org/package/2006/relationships"><Relationship Id="rId3" Type="http://schemas.microsoft.com/office/2007/relationships/hdphoto" Target="../media/hdphoto90.wdp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microsoft.com/office/2007/relationships/hdphoto" Target="../media/hdphoto91.wdp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2.wdp"/><Relationship Id="rId4" Type="http://schemas.openxmlformats.org/officeDocument/2006/relationships/image" Target="../media/image141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3.wdp"/><Relationship Id="rId4" Type="http://schemas.openxmlformats.org/officeDocument/2006/relationships/image" Target="../media/image142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3717" y="575818"/>
            <a:ext cx="70078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Operación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Mantenimiento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Subestaciones Eléctrica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13305" y="1680337"/>
            <a:ext cx="7060565" cy="201676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75"/>
              </a:spcBef>
            </a:pP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sz="3600" spc="-5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ct val="108300"/>
              </a:lnSpc>
              <a:spcBef>
                <a:spcPts val="825"/>
              </a:spcBef>
              <a:tabLst>
                <a:tab pos="2483485" algn="l"/>
              </a:tabLst>
            </a:pP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Operación	</a:t>
            </a:r>
            <a:r>
              <a:rPr sz="36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3600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3600" spc="-10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Subestaciones</a:t>
            </a:r>
            <a:r>
              <a:rPr sz="3600" spc="-3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Eléctricas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5394" y="4235979"/>
            <a:ext cx="7177405" cy="87249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114425" marR="5080" indent="-1102360">
              <a:lnSpc>
                <a:spcPct val="102200"/>
              </a:lnSpc>
              <a:spcBef>
                <a:spcPts val="20"/>
              </a:spcBef>
            </a:pP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s-AR"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750" b="1" i="1" spc="-4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  <a:r>
              <a:rPr sz="2750" b="1" i="1" spc="-4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750" b="1" i="1" spc="-5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2750" b="1" i="1" spc="-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ENSAYOS</a:t>
            </a:r>
            <a:r>
              <a:rPr sz="2750" b="1" i="1" spc="-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2750" b="1" i="1" spc="-79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2750" b="1" i="1" spc="-6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ELECTRICO</a:t>
            </a:r>
            <a:endParaRPr sz="2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8292" y="5496791"/>
            <a:ext cx="3917210" cy="11717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91869" algn="r">
              <a:lnSpc>
                <a:spcPct val="145800"/>
              </a:lnSpc>
              <a:spcBef>
                <a:spcPts val="95"/>
              </a:spcBef>
            </a:pP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Dr.-Ing. </a:t>
            </a:r>
            <a:r>
              <a:rPr sz="1800" b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Eduardo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Orduña </a:t>
            </a:r>
            <a:r>
              <a:rPr sz="1800" b="1" spc="-51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Santo Domingo, Rep. </a:t>
            </a:r>
            <a:r>
              <a:rPr sz="1800" b="1" spc="-5" dirty="0" err="1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Dominicana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1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800" b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Agosto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AR"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56739" y="1443996"/>
            <a:ext cx="7973695" cy="4008120"/>
          </a:xfrm>
          <a:custGeom>
            <a:avLst/>
            <a:gdLst/>
            <a:ahLst/>
            <a:cxnLst/>
            <a:rect l="l" t="t" r="r" b="b"/>
            <a:pathLst>
              <a:path w="7973695" h="4008120">
                <a:moveTo>
                  <a:pt x="0" y="4008120"/>
                </a:moveTo>
                <a:lnTo>
                  <a:pt x="7973568" y="4008120"/>
                </a:lnTo>
                <a:lnTo>
                  <a:pt x="7973568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pPr algn="just"/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352042"/>
            <a:ext cx="3455670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INDICE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CONTENIDO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1" y="2286000"/>
            <a:ext cx="4449952" cy="3719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2090" indent="-200025">
              <a:lnSpc>
                <a:spcPts val="1645"/>
              </a:lnSpc>
              <a:spcBef>
                <a:spcPts val="105"/>
              </a:spcBef>
              <a:buAutoNum type="arabicPeriod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2090" indent="-200025">
              <a:lnSpc>
                <a:spcPts val="1614"/>
              </a:lnSpc>
              <a:buAutoNum type="arabicPeriod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-Pruebas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Fábrica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Aceptación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Pruebas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Planificado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610"/>
              </a:lnSpc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Especiales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2090" indent="-200025">
              <a:lnSpc>
                <a:spcPts val="1610"/>
              </a:lnSpc>
              <a:buAutoNum type="arabicPeriod" startAt="3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METODOS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2405" marR="5080" indent="-180340" algn="just">
              <a:lnSpc>
                <a:spcPts val="1610"/>
              </a:lnSpc>
              <a:spcBef>
                <a:spcPts val="75"/>
              </a:spcBef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4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INCIDENCIA</a:t>
            </a:r>
            <a:r>
              <a:rPr sz="14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 </a:t>
            </a:r>
            <a:r>
              <a:rPr sz="1400" b="1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53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Absorción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Dieléctrica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 Parcial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45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Capacitiva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58154" y="2289175"/>
            <a:ext cx="4429760" cy="330269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92405" marR="9525" indent="-180340">
              <a:lnSpc>
                <a:spcPts val="1610"/>
              </a:lnSpc>
              <a:spcBef>
                <a:spcPts val="215"/>
              </a:spcBef>
              <a:tabLst>
                <a:tab pos="1299845" algn="l"/>
                <a:tab pos="1758950" algn="l"/>
                <a:tab pos="3015615" algn="l"/>
                <a:tab pos="4164329" algn="l"/>
              </a:tabLst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EN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EQUIPOS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ELECTRICOS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lvl="1">
              <a:lnSpc>
                <a:spcPts val="1610"/>
              </a:lnSpc>
              <a:spcBef>
                <a:spcPts val="5"/>
              </a:spcBef>
              <a:buAutoNum type="arabicPeriod"/>
              <a:tabLst>
                <a:tab pos="40005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0690" lvl="1" indent="-428625">
              <a:lnSpc>
                <a:spcPts val="1530"/>
              </a:lnSpc>
              <a:buAutoNum type="arabicPeriod"/>
              <a:tabLst>
                <a:tab pos="440690" algn="l"/>
                <a:tab pos="441325" algn="l"/>
                <a:tab pos="629920" algn="l"/>
                <a:tab pos="1074420" algn="l"/>
                <a:tab pos="1342390" algn="l"/>
                <a:tab pos="2026920" algn="l"/>
                <a:tab pos="2353945" algn="l"/>
                <a:tab pos="2651125" algn="l"/>
                <a:tab pos="3046095" algn="l"/>
                <a:tab pos="3432810" algn="l"/>
                <a:tab pos="3859529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la	p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ueba	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	P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	una	prueba</a:t>
            </a: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Destructiva?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lvl="1">
              <a:lnSpc>
                <a:spcPts val="1610"/>
              </a:lnSpc>
              <a:spcBef>
                <a:spcPts val="80"/>
              </a:spcBef>
              <a:buAutoNum type="arabicPeriod" startAt="3"/>
              <a:tabLst>
                <a:tab pos="37719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lvl="1">
              <a:lnSpc>
                <a:spcPts val="1610"/>
              </a:lnSpc>
              <a:spcBef>
                <a:spcPts val="10"/>
              </a:spcBef>
              <a:buAutoNum type="arabicPeriod" startAt="3"/>
              <a:tabLst>
                <a:tab pos="38354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</a:t>
            </a:r>
            <a:r>
              <a:rPr sz="1400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530"/>
              </a:lnSpc>
              <a:tabLst>
                <a:tab pos="1322705" algn="l"/>
                <a:tab pos="1804670" algn="l"/>
                <a:tab pos="3084195" algn="l"/>
                <a:tab pos="4165600" algn="l"/>
              </a:tabLst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EN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2405">
              <a:lnSpc>
                <a:spcPts val="1610"/>
              </a:lnSpc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ELECTRICOS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96000"/>
              </a:lnSpc>
              <a:spcBef>
                <a:spcPts val="30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6.1.-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otros</a:t>
            </a:r>
            <a:r>
              <a:rPr sz="1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Alterna para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6.2.-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1610"/>
              </a:lnSpc>
              <a:spcBef>
                <a:spcPts val="45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6.3.-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r>
              <a:rPr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Eléctricos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7927" y="1147826"/>
            <a:ext cx="2963545" cy="367665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</a:tabLst>
            </a:pPr>
            <a:r>
              <a:rPr sz="2400" b="1" spc="-5" dirty="0">
                <a:latin typeface="Tahoma"/>
                <a:cs typeface="Tahoma"/>
              </a:rPr>
              <a:t>1.	</a:t>
            </a:r>
            <a:r>
              <a:rPr sz="2400" b="1" spc="-10" dirty="0">
                <a:latin typeface="Tahoma"/>
                <a:cs typeface="Tahoma"/>
              </a:rPr>
              <a:t>INTRODUCCION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009" y="1745674"/>
            <a:ext cx="8131277" cy="209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factores: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construcción del equipo.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Régimen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3010" y="4108069"/>
            <a:ext cx="52343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Internacionales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(ANSI,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IEEE,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IEC,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6973" y="4031673"/>
            <a:ext cx="9268909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  <a:tab pos="913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4355973"/>
            <a:ext cx="903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experiencia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personal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 </a:t>
            </a:r>
            <a:r>
              <a:rPr sz="1900" b="1" spc="-5" dirty="0">
                <a:latin typeface="Arial"/>
                <a:cs typeface="Arial"/>
              </a:rPr>
              <a:t>mantenido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eléctrico.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40173"/>
            <a:ext cx="2286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910709"/>
            <a:ext cx="5697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2584" y="4940173"/>
            <a:ext cx="32600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garantizar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confiabilidad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5217541"/>
            <a:ext cx="3888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continuidad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5970" y="5812022"/>
            <a:ext cx="9276715" cy="31418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catalogado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modalidad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410969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425194"/>
            <a:ext cx="2962910" cy="2783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imien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i="1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7119" y="1410969"/>
            <a:ext cx="2317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7033" y="1425194"/>
            <a:ext cx="3486150" cy="2783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226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717802"/>
            <a:ext cx="206502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30885" algn="l"/>
                <a:tab pos="115379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9101" y="1688337"/>
            <a:ext cx="6753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979" algn="l"/>
                <a:tab pos="1408430" algn="l"/>
                <a:tab pos="1830070" algn="l"/>
                <a:tab pos="2399665" algn="l"/>
                <a:tab pos="3023870" algn="l"/>
                <a:tab pos="3317240" algn="l"/>
                <a:tab pos="3884929" algn="l"/>
                <a:tab pos="5165725" algn="l"/>
                <a:tab pos="55880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	producto	de	una	falla	o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condición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967230"/>
            <a:ext cx="881507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anormal.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interviene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daña.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representar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reemplazo,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reparación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pérdida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537587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551811"/>
            <a:ext cx="3080385" cy="2783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  <a:tabLst>
                <a:tab pos="184531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imien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4466" y="25375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8296" y="2551811"/>
            <a:ext cx="5527675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">
              <a:lnSpc>
                <a:spcPts val="2265"/>
              </a:lnSpc>
              <a:tabLst>
                <a:tab pos="674370" algn="l"/>
                <a:tab pos="1663064" algn="l"/>
                <a:tab pos="2087880" algn="l"/>
                <a:tab pos="2430145" algn="l"/>
                <a:tab pos="3903345" algn="l"/>
                <a:tab pos="4474210" algn="l"/>
                <a:tab pos="5314950" algn="l"/>
              </a:tabLst>
            </a:pPr>
            <a:r>
              <a:rPr sz="1900" b="1" spc="-5" dirty="0">
                <a:latin typeface="Arial"/>
                <a:cs typeface="Arial"/>
              </a:rPr>
              <a:t>Esta	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eriencia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2844419"/>
            <a:ext cx="3258820" cy="279400"/>
          </a:xfrm>
          <a:custGeom>
            <a:avLst/>
            <a:gdLst/>
            <a:ahLst/>
            <a:cxnLst/>
            <a:rect l="l" t="t" r="r" b="b"/>
            <a:pathLst>
              <a:path w="3258820" h="279400">
                <a:moveTo>
                  <a:pt x="3258566" y="0"/>
                </a:moveTo>
                <a:lnTo>
                  <a:pt x="0" y="0"/>
                </a:lnTo>
                <a:lnTo>
                  <a:pt x="0" y="278891"/>
                </a:lnTo>
                <a:lnTo>
                  <a:pt x="3258566" y="278891"/>
                </a:lnTo>
                <a:lnTo>
                  <a:pt x="3258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64132" y="2814955"/>
            <a:ext cx="463486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personal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4009" y="2844419"/>
            <a:ext cx="405892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70280" algn="l"/>
                <a:tab pos="2229485" algn="l"/>
              </a:tabLst>
            </a:pPr>
            <a:r>
              <a:rPr sz="1900" b="1" spc="-5" dirty="0">
                <a:latin typeface="Arial"/>
                <a:cs typeface="Arial"/>
              </a:rPr>
              <a:t>cambio	de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	y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123311"/>
            <a:ext cx="667448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horas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38313" y="3093847"/>
            <a:ext cx="214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verifica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371215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estas partes o piezas requieren ser cambiadas. Supone una alta inversión 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repuestos.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941445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955364"/>
            <a:ext cx="2952750" cy="2783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i="1" spc="1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16451" y="3941445"/>
            <a:ext cx="1925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sustenta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15177" y="3955364"/>
            <a:ext cx="3857625" cy="2933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Arial"/>
                <a:cs typeface="Arial"/>
              </a:rPr>
              <a:t>mediciones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periódicas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4248277"/>
            <a:ext cx="551497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permiten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78548" y="4218813"/>
            <a:ext cx="3304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inversión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497704"/>
            <a:ext cx="881697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inicial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costo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salidas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inesparadas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reduce considerablemente.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067680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81904"/>
            <a:ext cx="2880995" cy="2783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i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Proactivo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44822" y="5067680"/>
            <a:ext cx="988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99939" y="5081904"/>
            <a:ext cx="3858260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Arial"/>
                <a:cs typeface="Arial"/>
              </a:rPr>
              <a:t>nueva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filosofía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45118" y="5067680"/>
            <a:ext cx="1042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dirigida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45429"/>
            <a:ext cx="2652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fundamentalmente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80739" y="5374513"/>
            <a:ext cx="60921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corrección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5652261"/>
            <a:ext cx="108521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14701" y="5622798"/>
            <a:ext cx="7666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 smtClean="0">
                <a:latin typeface="Arial"/>
                <a:cs typeface="Arial"/>
              </a:rPr>
              <a:t>y</a:t>
            </a:r>
            <a:r>
              <a:rPr sz="1900" b="1" spc="-45" dirty="0" smtClean="0">
                <a:latin typeface="Arial"/>
                <a:cs typeface="Arial"/>
              </a:rPr>
              <a:t> </a:t>
            </a:r>
            <a:r>
              <a:rPr sz="1900" b="1" dirty="0" err="1" smtClean="0">
                <a:latin typeface="Arial"/>
                <a:cs typeface="Arial"/>
              </a:rPr>
              <a:t>que</a:t>
            </a:r>
            <a:r>
              <a:rPr sz="1900" b="1" spc="-10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pudiera</a:t>
            </a:r>
            <a:r>
              <a:rPr sz="1900" b="1" spc="-25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conducir</a:t>
            </a:r>
            <a:r>
              <a:rPr sz="1900" b="1" spc="-20" dirty="0" smtClean="0"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a</a:t>
            </a:r>
            <a:r>
              <a:rPr sz="1900" b="1" spc="-20" dirty="0" smtClean="0"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la</a:t>
            </a:r>
            <a:r>
              <a:rPr sz="1900" b="1" spc="-20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salida</a:t>
            </a:r>
            <a:r>
              <a:rPr sz="1900" b="1" spc="-15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forzada</a:t>
            </a:r>
            <a:r>
              <a:rPr sz="1900" b="1" spc="-30" dirty="0" smtClean="0"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de</a:t>
            </a:r>
            <a:r>
              <a:rPr sz="1900" b="1" spc="-15" dirty="0" smtClean="0"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un</a:t>
            </a:r>
            <a:r>
              <a:rPr sz="1900" b="1" spc="-10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equipo</a:t>
            </a:r>
            <a:r>
              <a:rPr sz="1900" b="1" spc="-35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específico</a:t>
            </a:r>
            <a:r>
              <a:rPr sz="1900" b="1" spc="-5" dirty="0" smtClean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64132" y="5960264"/>
            <a:ext cx="872396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1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sz="1900" b="1" i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localizadas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causas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 se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permitir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continuidad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mismas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900" b="1" i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sz="1900" b="1" i="1" spc="-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hacerlo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1900" b="1" i="1" spc="-1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r>
              <a:rPr sz="1900" b="1" i="1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desempeño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se </a:t>
            </a:r>
            <a:r>
              <a:rPr sz="1900" b="1" i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verá</a:t>
            </a:r>
            <a:r>
              <a:rPr sz="1900" b="1" i="1" spc="-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comprometido</a:t>
            </a:r>
            <a:r>
              <a:rPr sz="19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522979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2.</a:t>
            </a:r>
            <a:r>
              <a:rPr sz="2400" b="1" dirty="0">
                <a:latin typeface="Arial"/>
                <a:cs typeface="Arial"/>
              </a:rPr>
              <a:t> -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TIPOS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PRUEBAS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023618"/>
            <a:ext cx="74142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lugar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éstas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realicen: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608199"/>
            <a:ext cx="3025775" cy="3708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fábrica,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978531"/>
            <a:ext cx="3617595" cy="3721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aceptación,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350386"/>
            <a:ext cx="5803265" cy="3708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planificado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720668"/>
            <a:ext cx="6074410" cy="3727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pruebas</a:t>
            </a:r>
            <a:r>
              <a:rPr sz="2400" b="1" spc="-5" dirty="0">
                <a:latin typeface="Arial"/>
                <a:cs typeface="Arial"/>
              </a:rPr>
              <a:t> especiales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 </a:t>
            </a:r>
            <a:r>
              <a:rPr sz="2400" b="1" dirty="0">
                <a:latin typeface="Arial"/>
                <a:cs typeface="Arial"/>
              </a:rPr>
              <a:t>mantenimiento.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9327" y="4370197"/>
            <a:ext cx="2649220" cy="277495"/>
          </a:xfrm>
          <a:custGeom>
            <a:avLst/>
            <a:gdLst/>
            <a:ahLst/>
            <a:cxnLst/>
            <a:rect l="l" t="t" r="r" b="b"/>
            <a:pathLst>
              <a:path w="2649220" h="277495">
                <a:moveTo>
                  <a:pt x="2648966" y="0"/>
                </a:moveTo>
                <a:lnTo>
                  <a:pt x="0" y="0"/>
                </a:lnTo>
                <a:lnTo>
                  <a:pt x="0" y="277368"/>
                </a:lnTo>
                <a:lnTo>
                  <a:pt x="2648966" y="277368"/>
                </a:lnTo>
                <a:lnTo>
                  <a:pt x="2648966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9327" y="5202301"/>
            <a:ext cx="3038475" cy="277495"/>
          </a:xfrm>
          <a:custGeom>
            <a:avLst/>
            <a:gdLst/>
            <a:ahLst/>
            <a:cxnLst/>
            <a:rect l="l" t="t" r="r" b="b"/>
            <a:pathLst>
              <a:path w="3038475" h="277495">
                <a:moveTo>
                  <a:pt x="3037967" y="0"/>
                </a:moveTo>
                <a:lnTo>
                  <a:pt x="0" y="0"/>
                </a:lnTo>
                <a:lnTo>
                  <a:pt x="0" y="277368"/>
                </a:lnTo>
                <a:lnTo>
                  <a:pt x="3037967" y="277368"/>
                </a:lnTo>
                <a:lnTo>
                  <a:pt x="3037967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6627" y="4340733"/>
            <a:ext cx="9277985" cy="256865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 lvl="1">
              <a:lnSpc>
                <a:spcPts val="2180"/>
              </a:lnSpc>
              <a:spcBef>
                <a:spcPts val="250"/>
              </a:spcBef>
              <a:buAutoNum type="arabicPeriod"/>
              <a:tabLst>
                <a:tab pos="42164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Fábrica: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i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i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características,</a:t>
            </a:r>
            <a:r>
              <a:rPr sz="1900" b="1" i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  <a:r>
              <a:rPr sz="1900" b="1" i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i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i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fabricación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i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i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entregados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Arial"/>
              <a:buAutoNum type="arabicPeriod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lvl="1">
              <a:lnSpc>
                <a:spcPts val="2190"/>
              </a:lnSpc>
              <a:buAutoNum type="arabicPeriod"/>
              <a:tabLst>
                <a:tab pos="40449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Aceptación: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pruebas.</a:t>
            </a:r>
            <a:r>
              <a:rPr sz="1900" b="1" i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nuevos,</a:t>
            </a:r>
            <a:r>
              <a:rPr sz="1900" b="1" i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i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instalados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antes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</a:t>
            </a:r>
            <a:r>
              <a:rPr sz="1900" b="1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energizados.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r>
              <a:rPr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AR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lvl="1">
              <a:lnSpc>
                <a:spcPts val="2190"/>
              </a:lnSpc>
              <a:buAutoNum type="arabicPeriod"/>
              <a:tabLst>
                <a:tab pos="404495" algn="l"/>
              </a:tabLst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075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 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cumple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especificado.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185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Establecer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230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702562"/>
            <a:ext cx="48348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 smtClean="0">
                <a:latin typeface="Arial"/>
                <a:cs typeface="Arial"/>
              </a:rPr>
              <a:t>3</a:t>
            </a:r>
            <a:r>
              <a:rPr lang="es-AR" sz="1900" b="1" spc="-5" dirty="0" smtClean="0">
                <a:latin typeface="Arial"/>
                <a:cs typeface="Arial"/>
              </a:rPr>
              <a:t>.</a:t>
            </a:r>
            <a:r>
              <a:rPr sz="1900" b="1" spc="20" dirty="0" smtClean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r>
              <a:rPr sz="1900" b="1" i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Planificado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1390" y="1673098"/>
            <a:ext cx="4442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intervalos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regulares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durante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vida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951989"/>
            <a:ext cx="17646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útil</a:t>
            </a:r>
            <a:r>
              <a:rPr sz="1900" b="1" i="1" spc="114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del</a:t>
            </a:r>
            <a:r>
              <a:rPr sz="1900" b="1" i="1" spc="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3810" y="1979930"/>
            <a:ext cx="7428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Objetivo: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verificar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si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</a:t>
            </a:r>
            <a:r>
              <a:rPr sz="1900" b="1" i="1" spc="16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17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encuentra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condiciones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257298"/>
            <a:ext cx="24676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sz="1900" b="1" i="1" spc="-5" dirty="0">
                <a:latin typeface="Arial"/>
                <a:cs typeface="Arial"/>
              </a:rPr>
              <a:t>operación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adecuadas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1294" y="2229738"/>
            <a:ext cx="2976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y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detectar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tiempo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fallas.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2812415"/>
            <a:ext cx="47529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 smtClean="0">
                <a:latin typeface="Arial"/>
                <a:cs typeface="Arial"/>
              </a:rPr>
              <a:t>4</a:t>
            </a:r>
            <a:r>
              <a:rPr lang="es-AR" sz="1900" b="1" spc="-5" dirty="0" smtClean="0">
                <a:latin typeface="Arial"/>
                <a:cs typeface="Arial"/>
              </a:rPr>
              <a:t>.</a:t>
            </a:r>
            <a:r>
              <a:rPr sz="1900" b="1" spc="-65" dirty="0" smtClean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Especiales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9095" y="2782950"/>
            <a:ext cx="1414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-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realizan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9848" y="2812415"/>
            <a:ext cx="30530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latin typeface="Arial"/>
                <a:cs typeface="Arial"/>
              </a:rPr>
              <a:t>cuando</a:t>
            </a:r>
            <a:r>
              <a:rPr sz="1900" b="1" i="1" spc="-6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existen</a:t>
            </a:r>
            <a:r>
              <a:rPr sz="1900" b="1" i="1" spc="-7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sospechas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327" y="3089783"/>
            <a:ext cx="6078855" cy="2821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certeza</a:t>
            </a:r>
            <a:r>
              <a:rPr sz="1900" b="1" i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-8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que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encuentra</a:t>
            </a:r>
            <a:r>
              <a:rPr sz="1900" b="1" i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-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problemas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5229" y="3061843"/>
            <a:ext cx="3195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.</a:t>
            </a:r>
            <a:r>
              <a:rPr sz="1900" b="1" i="1" spc="-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También</a:t>
            </a:r>
            <a:r>
              <a:rPr sz="1900" b="1" i="1" spc="-120" dirty="0">
                <a:latin typeface="Arial"/>
                <a:cs typeface="Arial"/>
              </a:rPr>
              <a:t> </a:t>
            </a:r>
            <a:r>
              <a:rPr sz="1900" b="1" i="1" dirty="0">
                <a:latin typeface="Arial"/>
                <a:cs typeface="Arial"/>
              </a:rPr>
              <a:t>se</a:t>
            </a:r>
            <a:r>
              <a:rPr sz="1900" b="1" i="1" spc="-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ejecutan</a:t>
            </a:r>
            <a:r>
              <a:rPr sz="1900" b="1" i="1" spc="-1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3339211"/>
            <a:ext cx="5026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equipos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sometidos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 </a:t>
            </a:r>
            <a:r>
              <a:rPr sz="1900" b="1" i="1" dirty="0">
                <a:latin typeface="Arial"/>
                <a:cs typeface="Arial"/>
              </a:rPr>
              <a:t>condiciones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extremas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46525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METODOS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746250"/>
            <a:ext cx="2117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7927" y="2053082"/>
            <a:ext cx="23749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330526"/>
            <a:ext cx="69754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(líquido,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gaseoso</a:t>
            </a:r>
            <a:r>
              <a:rPr sz="1900" b="1" i="1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líquido).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2856102"/>
            <a:ext cx="17030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Realizadas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en: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162935"/>
            <a:ext cx="2335530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446348"/>
            <a:ext cx="218567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09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alterna.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3965829"/>
            <a:ext cx="4139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catalogarse como: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4272660"/>
            <a:ext cx="26555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4550029"/>
            <a:ext cx="32867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destructivas.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5106289"/>
            <a:ext cx="5160773" cy="27411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3.1</a:t>
            </a:r>
            <a:r>
              <a:rPr sz="24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24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24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Continua: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5354573"/>
            <a:ext cx="4956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estas pruebas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mencionar: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5661405"/>
            <a:ext cx="32213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5938900"/>
            <a:ext cx="46551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ruebas</a:t>
            </a:r>
            <a:r>
              <a:rPr sz="19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6216091"/>
            <a:ext cx="63715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ruebas</a:t>
            </a:r>
            <a:r>
              <a:rPr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101409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Ventajas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395730"/>
            <a:ext cx="683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3042" y="1425194"/>
            <a:ext cx="82397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505075" algn="l"/>
                <a:tab pos="4071620" algn="l"/>
                <a:tab pos="576389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esfuerzos</a:t>
            </a:r>
            <a:r>
              <a:rPr sz="1900" b="1" spc="4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	en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	continua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	considerados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menos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702562"/>
            <a:ext cx="9271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ñin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0110" y="1673098"/>
            <a:ext cx="78301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alterna.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inversión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191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polaridad)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228214"/>
            <a:ext cx="481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3774" y="2257374"/>
            <a:ext cx="60039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1900" b="1" i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900" b="1" i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crítico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74660" y="2228214"/>
            <a:ext cx="2409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40989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tiempo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782950"/>
            <a:ext cx="784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70008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ejecutarse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progresivamente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	tal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98381" y="2812415"/>
            <a:ext cx="1074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832" y="3089783"/>
            <a:ext cx="87960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92125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variación</a:t>
            </a:r>
            <a:r>
              <a:rPr sz="1900" b="1" i="1" spc="43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súbita</a:t>
            </a:r>
            <a:r>
              <a:rPr sz="19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3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fuga	(parámetro</a:t>
            </a:r>
            <a:r>
              <a:rPr sz="1900" b="1" i="1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típico</a:t>
            </a:r>
            <a:r>
              <a:rPr sz="19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monitoreo),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5665470" cy="2821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pudiera</a:t>
            </a:r>
            <a:r>
              <a:rPr sz="1900" b="1" i="1" spc="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indicar</a:t>
            </a:r>
            <a:r>
              <a:rPr sz="1900" b="1" i="1" spc="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debilitamiento</a:t>
            </a:r>
            <a:r>
              <a:rPr sz="1900" b="1" i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08672" y="3339211"/>
            <a:ext cx="3072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del</a:t>
            </a:r>
            <a:r>
              <a:rPr sz="1900" b="1" i="1" spc="8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90" dirty="0">
                <a:latin typeface="Arial"/>
                <a:cs typeface="Arial"/>
              </a:rPr>
              <a:t> </a:t>
            </a:r>
            <a:r>
              <a:rPr sz="1900" b="1" i="1" spc="-10" dirty="0">
                <a:latin typeface="Arial"/>
                <a:cs typeface="Arial"/>
              </a:rPr>
              <a:t>sin</a:t>
            </a:r>
            <a:r>
              <a:rPr sz="1900" b="1" i="1" spc="9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terminar</a:t>
            </a:r>
            <a:r>
              <a:rPr sz="1900" b="1" i="1" spc="7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615055"/>
            <a:ext cx="3848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dañar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o hacer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colapsar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5" dirty="0">
                <a:latin typeface="Arial"/>
                <a:cs typeface="Arial"/>
              </a:rPr>
              <a:t> </a:t>
            </a:r>
            <a:r>
              <a:rPr sz="1900" b="1" i="1" dirty="0">
                <a:latin typeface="Arial"/>
                <a:cs typeface="Arial"/>
              </a:rPr>
              <a:t>mismo</a:t>
            </a:r>
            <a:r>
              <a:rPr sz="1900" b="1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3921836"/>
            <a:ext cx="140843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tajas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199509"/>
            <a:ext cx="2292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 dirty="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2541" y="4199509"/>
            <a:ext cx="41662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82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27880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máquinas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sometidas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4448936"/>
            <a:ext cx="5527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continua,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99453" y="4478401"/>
            <a:ext cx="31737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diferentes</a:t>
            </a:r>
            <a:r>
              <a:rPr sz="1900" b="1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4755769"/>
            <a:ext cx="39706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i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alterna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5003673"/>
            <a:ext cx="50679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operan 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 </a:t>
            </a:r>
            <a:r>
              <a:rPr sz="1900" b="1" dirty="0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25777" y="5310504"/>
            <a:ext cx="2924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residual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remanente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281041"/>
            <a:ext cx="67824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515360" algn="l"/>
              </a:tabLst>
            </a:pP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3289" y="5310504"/>
            <a:ext cx="2199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daño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587873"/>
            <a:ext cx="13138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</a:t>
            </a:r>
            <a:r>
              <a:rPr sz="1900" b="1" i="1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operador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77770" y="5558790"/>
            <a:ext cx="7485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8233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3.2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Alterna</a:t>
            </a:r>
            <a:r>
              <a:rPr sz="1900" b="1" spc="-5" dirty="0">
                <a:latin typeface="Arial"/>
                <a:cs typeface="Arial"/>
              </a:rPr>
              <a:t>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excepción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producen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esfuerzos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0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similares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existentes bajo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condiciones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operación del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535047"/>
            <a:ext cx="37077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Alto</a:t>
            </a:r>
            <a:r>
              <a:rPr sz="1900" b="1" spc="-5" dirty="0">
                <a:latin typeface="Arial"/>
                <a:cs typeface="Arial"/>
              </a:rPr>
              <a:t> Potencial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812415"/>
            <a:ext cx="3733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46812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5917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9327" y="3921836"/>
            <a:ext cx="99250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ajas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4170045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4199509"/>
            <a:ext cx="283654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queda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</a:t>
            </a:r>
            <a:r>
              <a:rPr sz="19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residual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8351" y="4170045"/>
            <a:ext cx="5905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luego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prueba.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4448936"/>
            <a:ext cx="4259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queda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 magnetizado.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726304"/>
            <a:ext cx="11379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2622" y="4755769"/>
            <a:ext cx="2705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4275" y="4726304"/>
            <a:ext cx="170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02501" y="4755769"/>
            <a:ext cx="3183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señal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5003673"/>
            <a:ext cx="1152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1598" y="5033136"/>
            <a:ext cx="39160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4689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9327" y="5310504"/>
            <a:ext cx="14084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tajas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5558790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587949"/>
            <a:ext cx="19919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Algunas</a:t>
            </a:r>
            <a:r>
              <a:rPr sz="1900" b="1" i="1" spc="2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56534" y="5558790"/>
            <a:ext cx="6730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alterna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como</a:t>
            </a:r>
            <a:r>
              <a:rPr sz="1900" b="1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</a:t>
            </a:r>
            <a:r>
              <a:rPr sz="1900" b="1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</a:t>
            </a:r>
            <a:r>
              <a:rPr sz="1900" b="1" i="1" spc="2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</a:t>
            </a:r>
            <a:r>
              <a:rPr sz="1900" b="1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VLF</a:t>
            </a:r>
            <a:r>
              <a:rPr sz="1900" b="1" i="1" spc="3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pudieran</a:t>
            </a:r>
            <a:r>
              <a:rPr sz="1900" b="1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65622"/>
            <a:ext cx="14204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struct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84450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674484" y="6142939"/>
            <a:ext cx="725805" cy="277495"/>
          </a:xfrm>
          <a:custGeom>
            <a:avLst/>
            <a:gdLst/>
            <a:ahLst/>
            <a:cxnLst/>
            <a:rect l="l" t="t" r="r" b="b"/>
            <a:pathLst>
              <a:path w="725804" h="277495">
                <a:moveTo>
                  <a:pt x="725424" y="0"/>
                </a:moveTo>
                <a:lnTo>
                  <a:pt x="0" y="0"/>
                </a:lnTo>
                <a:lnTo>
                  <a:pt x="0" y="277368"/>
                </a:lnTo>
                <a:lnTo>
                  <a:pt x="725424" y="277368"/>
                </a:lnTo>
                <a:lnTo>
                  <a:pt x="7254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35227" y="6113475"/>
            <a:ext cx="481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70913" y="6142939"/>
            <a:ext cx="23888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13759" y="6113475"/>
            <a:ext cx="356616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crítico.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314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3.3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destructivas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27" y="1702562"/>
            <a:ext cx="229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673098"/>
            <a:ext cx="6503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Pasa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“o”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Pasa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 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8425" y="1702562"/>
            <a:ext cx="22542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indicar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979930"/>
            <a:ext cx="26689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 bien 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29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 dirty="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505582"/>
            <a:ext cx="7168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incrementa</a:t>
            </a:r>
            <a:r>
              <a:rPr sz="1900" b="1" i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hasta</a:t>
            </a:r>
            <a:r>
              <a:rPr sz="1900" b="1" i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determinado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7173" y="2535047"/>
            <a:ext cx="16084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rtar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812415"/>
            <a:ext cx="44005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 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específico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90474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inyección,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prueba, 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equipo fallará.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4199509"/>
            <a:ext cx="3675379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3.4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destructivas</a:t>
            </a:r>
            <a:endParaRPr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726304"/>
            <a:ext cx="35267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rara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vez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colapsa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2154" y="4755769"/>
            <a:ext cx="28594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niveles</a:t>
            </a:r>
            <a:r>
              <a:rPr sz="1900" b="1" i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1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bajos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8648" y="4726304"/>
            <a:ext cx="2506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65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464820" algn="l"/>
              </a:tabLst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	COMPORTAMIENTO</a:t>
            </a:r>
            <a:r>
              <a:rPr sz="2400" b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2400" b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MATERIAL</a:t>
            </a:r>
            <a:r>
              <a:rPr sz="2400" b="1" spc="1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AISLANTE</a:t>
            </a:r>
            <a:r>
              <a:rPr sz="2400" b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ANTE</a:t>
            </a:r>
            <a:r>
              <a:rPr sz="240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98346"/>
            <a:ext cx="64852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INCIDENCIA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CAMPO</a:t>
            </a:r>
            <a:r>
              <a:rPr sz="24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ELECTRICO</a:t>
            </a:r>
            <a:r>
              <a:rPr sz="2400" b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DC.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1551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96769"/>
            <a:ext cx="3754754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64820" algn="l"/>
                <a:tab pos="1332865" algn="l"/>
                <a:tab pos="1774189" algn="l"/>
                <a:tab pos="2842260" algn="l"/>
              </a:tabLst>
            </a:pPr>
            <a:r>
              <a:rPr sz="1900" b="1" spc="-5" dirty="0">
                <a:latin typeface="Arial"/>
                <a:cs typeface="Arial"/>
              </a:rPr>
              <a:t>En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teoría</a:t>
            </a: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material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isla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  </a:t>
            </a:r>
            <a:r>
              <a:rPr sz="1900" b="1" spc="-5" dirty="0">
                <a:latin typeface="Arial"/>
                <a:cs typeface="Arial"/>
              </a:rPr>
              <a:t>corriente eléctrica.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5619" y="2126310"/>
            <a:ext cx="31845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9420" algn="l"/>
                <a:tab pos="1440180" algn="l"/>
                <a:tab pos="216217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	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ería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jar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1969" y="2096769"/>
            <a:ext cx="1842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2025" algn="l"/>
                <a:tab pos="1548765" algn="l"/>
              </a:tabLst>
            </a:pPr>
            <a:r>
              <a:rPr sz="1900" b="1" spc="-5" dirty="0">
                <a:latin typeface="Arial"/>
                <a:cs typeface="Arial"/>
              </a:rPr>
              <a:t>nin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19455" y="2958719"/>
            <a:ext cx="1791335" cy="277495"/>
            <a:chOff x="719455" y="2958719"/>
            <a:chExt cx="1791335" cy="277495"/>
          </a:xfrm>
        </p:grpSpPr>
        <p:sp>
          <p:nvSpPr>
            <p:cNvPr id="13" name="object 13"/>
            <p:cNvSpPr/>
            <p:nvPr/>
          </p:nvSpPr>
          <p:spPr>
            <a:xfrm>
              <a:off x="947928" y="2958719"/>
              <a:ext cx="1562735" cy="277495"/>
            </a:xfrm>
            <a:custGeom>
              <a:avLst/>
              <a:gdLst/>
              <a:ahLst/>
              <a:cxnLst/>
              <a:rect l="l" t="t" r="r" b="b"/>
              <a:pathLst>
                <a:path w="1562735" h="277494">
                  <a:moveTo>
                    <a:pt x="156235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562354" y="277367"/>
                  </a:lnTo>
                  <a:lnTo>
                    <a:pt x="156235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455" y="2986997"/>
              <a:ext cx="208914" cy="1949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35227" y="2929255"/>
            <a:ext cx="289623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práctica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2263" y="2958719"/>
            <a:ext cx="2089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pequeña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3228" y="2929255"/>
            <a:ext cx="3961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97762" y="3790772"/>
            <a:ext cx="5768975" cy="1753235"/>
          </a:xfrm>
          <a:custGeom>
            <a:avLst/>
            <a:gdLst/>
            <a:ahLst/>
            <a:cxnLst/>
            <a:rect l="l" t="t" r="r" b="b"/>
            <a:pathLst>
              <a:path w="5768975" h="1753235">
                <a:moveTo>
                  <a:pt x="5195951" y="1402384"/>
                </a:moveTo>
                <a:lnTo>
                  <a:pt x="5110607" y="1402384"/>
                </a:lnTo>
                <a:lnTo>
                  <a:pt x="5110607" y="1051864"/>
                </a:lnTo>
                <a:lnTo>
                  <a:pt x="5093843" y="1051864"/>
                </a:lnTo>
                <a:lnTo>
                  <a:pt x="5093843" y="701357"/>
                </a:lnTo>
                <a:lnTo>
                  <a:pt x="0" y="701357"/>
                </a:lnTo>
                <a:lnTo>
                  <a:pt x="0" y="1051864"/>
                </a:lnTo>
                <a:lnTo>
                  <a:pt x="0" y="1402384"/>
                </a:lnTo>
                <a:lnTo>
                  <a:pt x="0" y="1752904"/>
                </a:lnTo>
                <a:lnTo>
                  <a:pt x="5195951" y="1752904"/>
                </a:lnTo>
                <a:lnTo>
                  <a:pt x="5195951" y="1402384"/>
                </a:lnTo>
                <a:close/>
              </a:path>
              <a:path w="5768975" h="1753235">
                <a:moveTo>
                  <a:pt x="5768975" y="350824"/>
                </a:moveTo>
                <a:lnTo>
                  <a:pt x="5008499" y="350824"/>
                </a:lnTo>
                <a:lnTo>
                  <a:pt x="5008499" y="0"/>
                </a:lnTo>
                <a:lnTo>
                  <a:pt x="0" y="0"/>
                </a:lnTo>
                <a:lnTo>
                  <a:pt x="0" y="350824"/>
                </a:lnTo>
                <a:lnTo>
                  <a:pt x="0" y="701344"/>
                </a:lnTo>
                <a:lnTo>
                  <a:pt x="5768975" y="701344"/>
                </a:lnTo>
                <a:lnTo>
                  <a:pt x="5768975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35227" y="3206623"/>
            <a:ext cx="6243320" cy="236923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posee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siguientes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componentes</a:t>
            </a:r>
            <a:r>
              <a:rPr sz="1900" b="1" spc="-5" dirty="0">
                <a:latin typeface="Arial"/>
                <a:cs typeface="Arial"/>
              </a:rPr>
              <a:t>: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Fuga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Superficial.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Absorción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Dieléctrica.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Descarga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Parcial.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Capacitiva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Carga.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Fuga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Volumétrica.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5821426"/>
            <a:ext cx="3848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4.1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Fuga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Superficial: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36773" y="6098743"/>
            <a:ext cx="4671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existente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superficie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6069279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6436995" algn="l"/>
              </a:tabLst>
            </a:pPr>
            <a:r>
              <a:rPr sz="1900" b="1" spc="-5" dirty="0">
                <a:latin typeface="Arial"/>
                <a:cs typeface="Arial"/>
              </a:rPr>
              <a:t>Conducción	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229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6346647"/>
            <a:ext cx="703707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44538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4.2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Absorción</a:t>
            </a:r>
            <a:r>
              <a:rPr sz="19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Dieléctrica: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3098"/>
            <a:ext cx="19005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rece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4517" y="1702562"/>
            <a:ext cx="47758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consecuencia</a:t>
            </a:r>
            <a:r>
              <a:rPr sz="1900" b="1" i="1" spc="-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-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proceso</a:t>
            </a:r>
            <a:r>
              <a:rPr sz="1900" b="1" i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polarización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7436" y="1673098"/>
            <a:ext cx="2296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2091" y="1952625"/>
            <a:ext cx="7065009" cy="2741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(orientación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campo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eléctrico).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buFont typeface="Wingdings"/>
              <a:buChar char=""/>
              <a:tabLst>
                <a:tab pos="470534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absorción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dirty="0">
                <a:latin typeface="Arial"/>
                <a:cs typeface="Arial"/>
              </a:rPr>
              <a:t> dada</a:t>
            </a:r>
            <a:r>
              <a:rPr sz="1900" b="1" spc="-5" dirty="0">
                <a:latin typeface="Arial"/>
                <a:cs typeface="Arial"/>
              </a:rPr>
              <a:t> por: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 dirty="0">
              <a:latin typeface="Arial"/>
              <a:cs typeface="Arial"/>
            </a:endParaRPr>
          </a:p>
          <a:p>
            <a:pPr marL="12700">
              <a:lnSpc>
                <a:spcPts val="1645"/>
              </a:lnSpc>
            </a:pPr>
            <a:r>
              <a:rPr sz="1400" b="1" spc="-5" dirty="0">
                <a:latin typeface="Arial"/>
                <a:cs typeface="Arial"/>
              </a:rPr>
              <a:t>donde:</a:t>
            </a:r>
            <a:endParaRPr sz="1400" dirty="0">
              <a:latin typeface="Arial"/>
              <a:cs typeface="Arial"/>
            </a:endParaRPr>
          </a:p>
          <a:p>
            <a:pPr marL="12700" marR="3834765">
              <a:lnSpc>
                <a:spcPts val="1610"/>
              </a:lnSpc>
              <a:spcBef>
                <a:spcPts val="75"/>
              </a:spcBef>
            </a:pPr>
            <a:r>
              <a:rPr sz="1400" b="1" dirty="0">
                <a:latin typeface="Arial"/>
                <a:cs typeface="Arial"/>
              </a:rPr>
              <a:t>Ia: </a:t>
            </a:r>
            <a:r>
              <a:rPr sz="1400" b="1" spc="-5" dirty="0">
                <a:latin typeface="Arial"/>
                <a:cs typeface="Arial"/>
              </a:rPr>
              <a:t>Corriente de Absorción dieléctrica.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KiloVolt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530"/>
              </a:lnSpc>
            </a:pPr>
            <a:r>
              <a:rPr sz="1400" b="1" spc="-5" dirty="0">
                <a:latin typeface="Arial"/>
                <a:cs typeface="Arial"/>
              </a:rPr>
              <a:t>C: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Capacitancia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equipo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microfaradios.</a:t>
            </a:r>
            <a:endParaRPr sz="1400" dirty="0">
              <a:latin typeface="Arial"/>
              <a:cs typeface="Arial"/>
            </a:endParaRPr>
          </a:p>
          <a:p>
            <a:pPr marL="12700" marR="4168775">
              <a:lnSpc>
                <a:spcPts val="1610"/>
              </a:lnSpc>
              <a:spcBef>
                <a:spcPts val="75"/>
              </a:spcBef>
            </a:pPr>
            <a:r>
              <a:rPr sz="1400" b="1" spc="-5" dirty="0">
                <a:latin typeface="Arial"/>
                <a:cs typeface="Arial"/>
              </a:rPr>
              <a:t>D: Constante de Proporcionalidad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Tiempo</a:t>
            </a:r>
            <a:r>
              <a:rPr sz="1400" b="1" dirty="0">
                <a:latin typeface="Arial"/>
                <a:cs typeface="Arial"/>
              </a:rPr>
              <a:t> en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Segundos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575"/>
              </a:lnSpc>
            </a:pPr>
            <a:r>
              <a:rPr sz="1400" b="1" dirty="0">
                <a:latin typeface="Arial"/>
                <a:cs typeface="Arial"/>
              </a:rPr>
              <a:t>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Constante.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59985"/>
            <a:ext cx="3917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4.3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Descarga</a:t>
            </a:r>
            <a:r>
              <a:rPr sz="19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Parcial: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207889"/>
            <a:ext cx="3885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Conocida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corriente 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7434" y="5237353"/>
            <a:ext cx="32988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efecto corona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punta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5763005"/>
            <a:ext cx="2030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produce </a:t>
            </a:r>
            <a:r>
              <a:rPr sz="1900" b="1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3870" y="5792470"/>
            <a:ext cx="69488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tensiones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</a:t>
            </a:r>
            <a:r>
              <a:rPr sz="1900" b="1" i="1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aparecen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alrededor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puntas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6069838"/>
            <a:ext cx="24523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esquinas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3634" y="6040323"/>
            <a:ext cx="629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conductor,</a:t>
            </a:r>
            <a:r>
              <a:rPr sz="1900" b="1" spc="-5" dirty="0">
                <a:latin typeface="Arial"/>
                <a:cs typeface="Arial"/>
              </a:rPr>
              <a:t> sometido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 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(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encima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4032" y="2908638"/>
            <a:ext cx="2317236" cy="2179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6340500"/>
            <a:ext cx="131254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9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10</a:t>
            </a:r>
            <a:r>
              <a:rPr sz="1900" b="1" i="1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kiloVolt)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9312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4.4 Corriente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Capacitiva 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Carga: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950466"/>
            <a:ext cx="5764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aparece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979930"/>
            <a:ext cx="32194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capacitor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2257374"/>
            <a:ext cx="39281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 el 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parte</a:t>
            </a:r>
            <a:r>
              <a:rPr sz="1900" b="1" spc="-5" dirty="0">
                <a:latin typeface="Arial"/>
                <a:cs typeface="Arial"/>
              </a:rPr>
              <a:t> activa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866" y="2228214"/>
            <a:ext cx="2358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82950"/>
            <a:ext cx="548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6550" y="2812415"/>
            <a:ext cx="675068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23035" algn="l"/>
                <a:tab pos="1692275" algn="l"/>
                <a:tab pos="2672715" algn="l"/>
                <a:tab pos="3237865" algn="l"/>
                <a:tab pos="3645535" algn="l"/>
                <a:tab pos="5067300" algn="l"/>
                <a:tab pos="5403850" algn="l"/>
                <a:tab pos="639953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emen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ión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1821" y="2782950"/>
            <a:ext cx="150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1940" algn="l"/>
                <a:tab pos="1128395" algn="l"/>
              </a:tabLst>
            </a:pPr>
            <a:r>
              <a:rPr sz="1900" b="1" spc="-5" dirty="0">
                <a:latin typeface="Arial"/>
                <a:cs typeface="Arial"/>
              </a:rPr>
              <a:t>y	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060318"/>
            <a:ext cx="19824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calculada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4063365"/>
            <a:ext cx="3287395" cy="143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85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donde: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839"/>
              </a:lnSpc>
              <a:spcBef>
                <a:spcPts val="90"/>
              </a:spcBef>
            </a:pPr>
            <a:r>
              <a:rPr sz="1600" b="1" spc="-5" dirty="0">
                <a:latin typeface="Arial"/>
                <a:cs typeface="Arial"/>
              </a:rPr>
              <a:t>Ig: </a:t>
            </a:r>
            <a:r>
              <a:rPr sz="1600" b="1" dirty="0">
                <a:latin typeface="Arial"/>
                <a:cs typeface="Arial"/>
              </a:rPr>
              <a:t>Corriente </a:t>
            </a:r>
            <a:r>
              <a:rPr sz="1600" b="1" spc="-10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Carga Capacitiva.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 en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KiloVolt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50"/>
              </a:lnSpc>
            </a:pPr>
            <a:r>
              <a:rPr sz="1600" b="1" spc="-5" dirty="0">
                <a:latin typeface="Arial"/>
                <a:cs typeface="Arial"/>
              </a:rPr>
              <a:t>R: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Resistencia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Megaohmios</a:t>
            </a:r>
            <a:endParaRPr sz="1600">
              <a:latin typeface="Arial"/>
              <a:cs typeface="Arial"/>
            </a:endParaRPr>
          </a:p>
          <a:p>
            <a:pPr marL="12700" marR="50165">
              <a:lnSpc>
                <a:spcPts val="1839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Capacitancia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 microfaradios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Tiempo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Segundos.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0453" y="5771134"/>
            <a:ext cx="7316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01394" algn="l"/>
                <a:tab pos="1478915" algn="l"/>
                <a:tab pos="2400300" algn="l"/>
                <a:tab pos="2667000" algn="l"/>
                <a:tab pos="3708400" algn="l"/>
                <a:tab pos="3973829" algn="l"/>
                <a:tab pos="4946650" algn="l"/>
                <a:tab pos="5506720" algn="l"/>
                <a:tab pos="6118860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crece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5741670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811085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20" dirty="0">
                <a:latin typeface="Arial"/>
                <a:cs typeface="Arial"/>
              </a:rPr>
              <a:t>(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6019038"/>
            <a:ext cx="88207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iniciales</a:t>
            </a:r>
            <a:r>
              <a:rPr sz="1900" b="1" i="1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muy</a:t>
            </a:r>
            <a:r>
              <a:rPr sz="1900" b="1" i="1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altos</a:t>
            </a:r>
            <a:r>
              <a:rPr sz="1900" b="1" i="1" spc="-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disminuyen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capacitor</a:t>
            </a:r>
            <a:r>
              <a:rPr sz="1900" b="1" i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i="1" spc="-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ha</a:t>
            </a:r>
            <a:r>
              <a:rPr sz="1900" b="1" i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cargado </a:t>
            </a:r>
            <a:r>
              <a:rPr sz="1900" b="1" i="1" spc="-50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plena</a:t>
            </a:r>
            <a:r>
              <a:rPr sz="1900" b="1" spc="-5" dirty="0">
                <a:latin typeface="Arial"/>
                <a:cs typeface="Arial"/>
              </a:rPr>
              <a:t>).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4822" y="3404112"/>
            <a:ext cx="2844661" cy="51694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818369" y="678403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160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4.5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Fuga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Volumétrica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4417" y="1702562"/>
            <a:ext cx="2187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través del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volumen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673098"/>
            <a:ext cx="4745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393440" algn="l"/>
              </a:tabLst>
            </a:pPr>
            <a:r>
              <a:rPr sz="1900" b="1" spc="-5" dirty="0">
                <a:latin typeface="Arial"/>
                <a:cs typeface="Arial"/>
              </a:rPr>
              <a:t>Fluye a	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1876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6898" y="2257374"/>
            <a:ext cx="446786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evaluar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88732" y="2228214"/>
            <a:ext cx="14592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38214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inyección</a:t>
            </a:r>
            <a:r>
              <a:rPr sz="1900" b="1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283" y="2812415"/>
            <a:ext cx="51689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realice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900" b="1" i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19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determinado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089783"/>
            <a:ext cx="20929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(al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seg),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23590" y="3060318"/>
            <a:ext cx="4969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 poder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medir el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esta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7814" y="6770053"/>
            <a:ext cx="7557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Figura 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ante 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700" y="3390246"/>
            <a:ext cx="5569100" cy="337180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3900" y="1601309"/>
            <a:ext cx="6970460" cy="48696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6627" y="1392682"/>
            <a:ext cx="9275445" cy="391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755" algn="l"/>
                <a:tab pos="2378710" algn="l"/>
                <a:tab pos="3114675" algn="l"/>
                <a:tab pos="5219065" algn="l"/>
                <a:tab pos="7138670" algn="l"/>
                <a:tab pos="7873365" algn="l"/>
              </a:tabLst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	PR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IEN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INUA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EQUIPOS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652" y="1803146"/>
            <a:ext cx="359092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ELECTRICOS</a:t>
            </a:r>
            <a:r>
              <a:rPr sz="24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MAYORES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54123"/>
            <a:ext cx="905319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935" algn="l"/>
                <a:tab pos="1085850" algn="l"/>
                <a:tab pos="1568450" algn="l"/>
                <a:tab pos="2706370" algn="l"/>
                <a:tab pos="3336925" algn="l"/>
                <a:tab pos="3806190" algn="l"/>
                <a:tab pos="4868545" algn="l"/>
                <a:tab pos="5912485" algn="l"/>
                <a:tab pos="6396355" algn="l"/>
                <a:tab pos="7627620" algn="l"/>
                <a:tab pos="8905875" algn="l"/>
              </a:tabLst>
            </a:pP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ipos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inu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 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recomendaciones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realizar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estas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diferentes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tipos</a:t>
            </a:r>
            <a:r>
              <a:rPr sz="1900" b="1" i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838323"/>
            <a:ext cx="7654925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5.1</a:t>
            </a:r>
            <a:r>
              <a:rPr sz="22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2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Continua</a:t>
            </a:r>
            <a:r>
              <a:rPr sz="22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2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2200" b="1" i="1" spc="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Sólido.</a:t>
            </a:r>
            <a:endParaRPr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300" y="3407791"/>
            <a:ext cx="596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Materiales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varios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niveles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991940"/>
            <a:ext cx="2286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 dirty="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0177" y="3991940"/>
            <a:ext cx="20808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7900" y="3962781"/>
            <a:ext cx="5601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44900" algn="l"/>
              </a:tabLst>
            </a:pPr>
            <a:r>
              <a:rPr sz="1900" b="1" spc="-5" dirty="0">
                <a:latin typeface="Arial"/>
                <a:cs typeface="Arial"/>
              </a:rPr>
              <a:t>Proveen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y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capacidad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8389" y="3991940"/>
            <a:ext cx="330454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disipación</a:t>
            </a:r>
            <a:r>
              <a:rPr sz="1900" b="1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spc="-10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0600" y="4269613"/>
            <a:ext cx="6438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300" y="4794885"/>
            <a:ext cx="923290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resinas</a:t>
            </a:r>
            <a:r>
              <a:rPr sz="19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epóxicas,</a:t>
            </a:r>
            <a:r>
              <a:rPr sz="1900" b="1" i="1" spc="3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porcelana,</a:t>
            </a:r>
            <a:r>
              <a:rPr sz="1900" b="1" i="1" spc="3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vidrio</a:t>
            </a:r>
            <a:r>
              <a:rPr sz="1900" b="1" i="1" spc="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2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polímeros</a:t>
            </a:r>
            <a:r>
              <a:rPr sz="19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base</a:t>
            </a:r>
            <a:r>
              <a:rPr sz="19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EPR, </a:t>
            </a:r>
            <a:r>
              <a:rPr sz="1900" b="1" i="1" spc="-50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silicona o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elastómeros termoplásticos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0600" y="5656834"/>
            <a:ext cx="2703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03885" algn="l"/>
                <a:tab pos="1330325" algn="l"/>
                <a:tab pos="1760855" algn="l"/>
              </a:tabLst>
            </a:pPr>
            <a:r>
              <a:rPr sz="1900" b="1" spc="-5" dirty="0">
                <a:latin typeface="Arial"/>
                <a:cs typeface="Arial"/>
              </a:rPr>
              <a:t>Dos	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9300" y="5627370"/>
            <a:ext cx="9237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3085" indent="-3081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093085" algn="l"/>
                <a:tab pos="3093720" algn="l"/>
                <a:tab pos="3526790" algn="l"/>
                <a:tab pos="5014595" algn="l"/>
                <a:tab pos="5445125" algn="l"/>
                <a:tab pos="6922134" algn="l"/>
                <a:tab pos="7352665" algn="l"/>
                <a:tab pos="7854315" algn="l"/>
                <a:tab pos="8862695" algn="l"/>
              </a:tabLst>
            </a:pPr>
            <a:r>
              <a:rPr sz="1900" b="1" spc="-5" dirty="0">
                <a:latin typeface="Arial"/>
                <a:cs typeface="Arial"/>
              </a:rPr>
              <a:t>de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rificaci</a:t>
            </a:r>
            <a:r>
              <a:rPr sz="1900" b="1" spc="10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7900" y="5904738"/>
            <a:ext cx="4599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conducidas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aislamiento: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9212" y="6211519"/>
            <a:ext cx="258953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Hi-Pot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9212" y="6490411"/>
            <a:ext cx="46551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4602480" cy="2949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0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20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46803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12742" y="1438910"/>
            <a:ext cx="9131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409446"/>
            <a:ext cx="374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1410" algn="l"/>
              </a:tabLst>
            </a:pP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omina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rue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2243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1964181"/>
            <a:ext cx="8821420" cy="5937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  <a:tabLst>
                <a:tab pos="2254885" algn="l"/>
                <a:tab pos="4932680" algn="l"/>
              </a:tabLst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Normas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C57.12,	</a:t>
            </a:r>
            <a:r>
              <a:rPr sz="1900" b="1" dirty="0">
                <a:latin typeface="Arial"/>
                <a:cs typeface="Arial"/>
              </a:rPr>
              <a:t>IEC60076-1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62-1995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85618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2798191"/>
            <a:ext cx="1423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1157" y="2827655"/>
            <a:ext cx="73120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30.000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5250" y="3105023"/>
            <a:ext cx="2298700" cy="277495"/>
          </a:xfrm>
          <a:custGeom>
            <a:avLst/>
            <a:gdLst/>
            <a:ahLst/>
            <a:cxnLst/>
            <a:rect l="l" t="t" r="r" b="b"/>
            <a:pathLst>
              <a:path w="2298700" h="277495">
                <a:moveTo>
                  <a:pt x="2298446" y="0"/>
                </a:moveTo>
                <a:lnTo>
                  <a:pt x="0" y="0"/>
                </a:lnTo>
                <a:lnTo>
                  <a:pt x="0" y="277367"/>
                </a:lnTo>
                <a:lnTo>
                  <a:pt x="2298446" y="277367"/>
                </a:lnTo>
                <a:lnTo>
                  <a:pt x="22984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6832" y="3105023"/>
            <a:ext cx="7772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ltios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26666" y="3075558"/>
            <a:ext cx="628396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3269" y="3105023"/>
            <a:ext cx="1590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hasta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200.000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98673" y="3382391"/>
            <a:ext cx="603885" cy="277495"/>
          </a:xfrm>
          <a:custGeom>
            <a:avLst/>
            <a:gdLst/>
            <a:ahLst/>
            <a:cxnLst/>
            <a:rect l="l" t="t" r="r" b="b"/>
            <a:pathLst>
              <a:path w="603885" h="277495">
                <a:moveTo>
                  <a:pt x="603504" y="0"/>
                </a:moveTo>
                <a:lnTo>
                  <a:pt x="0" y="0"/>
                </a:lnTo>
                <a:lnTo>
                  <a:pt x="0" y="277367"/>
                </a:lnTo>
                <a:lnTo>
                  <a:pt x="603504" y="277367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64132" y="3352927"/>
            <a:ext cx="347154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voltios para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 fabricantes.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3937076"/>
            <a:ext cx="228904" cy="2776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object 22"/>
          <p:cNvSpPr txBox="1"/>
          <p:nvPr/>
        </p:nvSpPr>
        <p:spPr>
          <a:xfrm>
            <a:off x="1164132" y="3907917"/>
            <a:ext cx="5676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4655" algn="l"/>
                <a:tab pos="1381125" algn="l"/>
                <a:tab pos="1824355" algn="l"/>
                <a:tab pos="2294890" algn="l"/>
                <a:tab pos="3420745" algn="l"/>
                <a:tab pos="3880485" algn="l"/>
                <a:tab pos="5529580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ó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mios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05193" y="3937076"/>
            <a:ext cx="29806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71855" algn="l"/>
                <a:tab pos="1248410" algn="l"/>
                <a:tab pos="2686685" algn="l"/>
              </a:tabLst>
            </a:pPr>
            <a:r>
              <a:rPr sz="1900" b="1" spc="-5" dirty="0">
                <a:latin typeface="Arial"/>
                <a:cs typeface="Arial"/>
              </a:rPr>
              <a:t>indica	la	res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214748"/>
            <a:ext cx="13944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7927" y="4769485"/>
            <a:ext cx="228904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64132" y="4740021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57782" y="4769485"/>
            <a:ext cx="27070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51146" y="4740021"/>
            <a:ext cx="2233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evaluada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74484" y="4769485"/>
            <a:ext cx="3298190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5046853"/>
            <a:ext cx="1327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1485" y="5017389"/>
            <a:ext cx="3898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840" algn="l"/>
                <a:tab pos="689610" algn="l"/>
                <a:tab pos="2113915" algn="l"/>
                <a:tab pos="2560320" algn="l"/>
              </a:tabLst>
            </a:pPr>
            <a:r>
              <a:rPr sz="1900" b="1" spc="-5" dirty="0">
                <a:latin typeface="Arial"/>
                <a:cs typeface="Arial"/>
              </a:rPr>
              <a:t>.	La	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aisla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44944" y="5052898"/>
            <a:ext cx="3427729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155700" algn="l"/>
                <a:tab pos="1600200" algn="l"/>
                <a:tab pos="196596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pende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324297"/>
            <a:ext cx="44792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otros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ambientales.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907362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849873"/>
            <a:ext cx="546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49805" y="5879338"/>
            <a:ext cx="4335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inas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rotat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71996" y="5849873"/>
            <a:ext cx="2628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38361" y="5879338"/>
            <a:ext cx="12344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idas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6832" y="6156705"/>
            <a:ext cx="134112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72257" y="6127191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301625"/>
            <a:chOff x="719455" y="1123874"/>
            <a:chExt cx="9189085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5505" y="1147826"/>
              <a:ext cx="751840" cy="277495"/>
            </a:xfrm>
            <a:custGeom>
              <a:avLst/>
              <a:gdLst/>
              <a:ahLst/>
              <a:cxnLst/>
              <a:rect l="l" t="t" r="r" b="b"/>
              <a:pathLst>
                <a:path w="751839" h="277494">
                  <a:moveTo>
                    <a:pt x="75133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751332" y="277367"/>
                  </a:lnTo>
                  <a:lnTo>
                    <a:pt x="7513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04739" y="1147826"/>
            <a:ext cx="3010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corregidas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15.6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9008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0309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cables,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	centígrados,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6815" y="1425194"/>
            <a:ext cx="763905" cy="277495"/>
          </a:xfrm>
          <a:custGeom>
            <a:avLst/>
            <a:gdLst/>
            <a:ahLst/>
            <a:cxnLst/>
            <a:rect l="l" t="t" r="r" b="b"/>
            <a:pathLst>
              <a:path w="763904" h="277494">
                <a:moveTo>
                  <a:pt x="763524" y="0"/>
                </a:moveTo>
                <a:lnTo>
                  <a:pt x="0" y="0"/>
                </a:lnTo>
                <a:lnTo>
                  <a:pt x="0" y="277367"/>
                </a:lnTo>
                <a:lnTo>
                  <a:pt x="763524" y="277367"/>
                </a:lnTo>
                <a:lnTo>
                  <a:pt x="7635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7900" y="1395730"/>
            <a:ext cx="3592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 en 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1925" y="6557367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48002" y="6501530"/>
            <a:ext cx="427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4433" y="6529292"/>
            <a:ext cx="2718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poder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95003" y="6499828"/>
            <a:ext cx="581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49308" y="6529292"/>
            <a:ext cx="100774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0702" y="6806660"/>
            <a:ext cx="44780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dirty="0">
                <a:latin typeface="Arial"/>
                <a:cs typeface="Arial"/>
              </a:rPr>
              <a:t> de 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154" y="6777196"/>
            <a:ext cx="2708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0840" y="1753954"/>
            <a:ext cx="8320660" cy="471855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9974" y="1147826"/>
            <a:ext cx="31203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bajo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3859" y="1118362"/>
            <a:ext cx="3499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 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70493" y="1147826"/>
            <a:ext cx="1702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35134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existencia </a:t>
            </a:r>
            <a:r>
              <a:rPr sz="1900" b="1" dirty="0">
                <a:latin typeface="Arial"/>
                <a:cs typeface="Arial"/>
              </a:rPr>
              <a:t>de un </a:t>
            </a:r>
            <a:r>
              <a:rPr sz="1900" b="1" spc="-5" dirty="0">
                <a:latin typeface="Arial"/>
                <a:cs typeface="Arial"/>
              </a:rPr>
              <a:t>problema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4339" y="1395730"/>
            <a:ext cx="4638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 pudiera causar</a:t>
            </a:r>
            <a:r>
              <a:rPr sz="1900" b="1" dirty="0">
                <a:latin typeface="Arial"/>
                <a:cs typeface="Arial"/>
              </a:rPr>
              <a:t> daños</a:t>
            </a:r>
            <a:r>
              <a:rPr sz="1900" b="1" spc="-5" dirty="0">
                <a:latin typeface="Arial"/>
                <a:cs typeface="Arial"/>
              </a:rPr>
              <a:t> a corto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plazo.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5774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emplearse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procedimientos: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2257374"/>
            <a:ext cx="7683500" cy="4089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Prueba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Corto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Tiempo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Lectura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Puntual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3076067"/>
            <a:ext cx="5153660" cy="4089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Método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Tiempo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Resistencia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8741" y="3892880"/>
            <a:ext cx="5508625" cy="410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Método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Tensión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por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Pasos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8741" y="4711573"/>
            <a:ext cx="6200775" cy="4089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Relación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Absorción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Dieléctrica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5528513"/>
            <a:ext cx="4185920" cy="410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Indice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Polarización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8741" y="6347155"/>
            <a:ext cx="5866765" cy="4089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Descarga </a:t>
            </a:r>
            <a:r>
              <a:rPr sz="2800" b="1" dirty="0">
                <a:latin typeface="Arial"/>
                <a:cs typeface="Arial"/>
              </a:rPr>
              <a:t>Dieléctrica.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7073088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Corto</a:t>
            </a:r>
            <a:r>
              <a:rPr sz="24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24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4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Lectura</a:t>
            </a:r>
            <a:r>
              <a:rPr sz="24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Puntual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DC,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efectuará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19070" y="1979930"/>
            <a:ext cx="4600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950466"/>
            <a:ext cx="6463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83655" algn="l"/>
              </a:tabLst>
            </a:pPr>
            <a:r>
              <a:rPr sz="1900" b="1" spc="-5" dirty="0">
                <a:latin typeface="Arial"/>
                <a:cs typeface="Arial"/>
              </a:rPr>
              <a:t>Se efectúa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228214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6080" y="2257374"/>
            <a:ext cx="167195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7908" y="2257374"/>
            <a:ext cx="2301875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47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9478" y="2257374"/>
            <a:ext cx="47434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validez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3734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3671" y="2505582"/>
            <a:ext cx="5247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782950"/>
            <a:ext cx="450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089783"/>
            <a:ext cx="2219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465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sz="1900" b="1" spc="-5" dirty="0" smtClean="0">
                <a:latin typeface="Arial"/>
                <a:cs typeface="Arial"/>
              </a:rPr>
              <a:t>Los</a:t>
            </a:r>
            <a:r>
              <a:rPr lang="en-US" sz="1900" b="1" spc="-5" dirty="0" smtClean="0">
                <a:latin typeface="Arial"/>
                <a:cs typeface="Arial"/>
              </a:rPr>
              <a:t> </a:t>
            </a:r>
            <a:r>
              <a:rPr lang="en-US" sz="1900" b="1" spc="-5" dirty="0" err="1" smtClean="0">
                <a:latin typeface="Arial"/>
                <a:cs typeface="Arial"/>
              </a:rPr>
              <a:t>valores</a:t>
            </a:r>
            <a:r>
              <a:rPr lang="en-US" sz="1900" b="1" spc="-5" dirty="0" smtClean="0">
                <a:latin typeface="Arial"/>
                <a:cs typeface="Arial"/>
              </a:rPr>
              <a:t> a </a:t>
            </a:r>
            <a:r>
              <a:rPr lang="en-US" sz="1900" b="1" spc="-5" dirty="0" err="1" smtClean="0">
                <a:latin typeface="Arial"/>
                <a:cs typeface="Arial"/>
              </a:rPr>
              <a:t>compara</a:t>
            </a:r>
            <a:r>
              <a:rPr lang="en-US" sz="1900" b="1" spc="-5" dirty="0" smtClean="0">
                <a:latin typeface="Arial"/>
                <a:cs typeface="Arial"/>
              </a:rPr>
              <a:t> </a:t>
            </a:r>
            <a:r>
              <a:rPr sz="1900" b="1" dirty="0" err="1" smtClean="0">
                <a:latin typeface="Arial"/>
                <a:cs typeface="Arial"/>
              </a:rPr>
              <a:t>deben</a:t>
            </a:r>
            <a:r>
              <a:rPr sz="1900" b="1" spc="-15" dirty="0" smtClean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0710" y="3089783"/>
            <a:ext cx="4290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corregidos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31857" y="3060318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fijo,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337687"/>
            <a:ext cx="3415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 o 40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7927" y="3921836"/>
            <a:ext cx="9025255" cy="351155"/>
            <a:chOff x="947927" y="3921836"/>
            <a:chExt cx="9025255" cy="351155"/>
          </a:xfrm>
        </p:grpSpPr>
        <p:sp>
          <p:nvSpPr>
            <p:cNvPr id="27" name="object 27"/>
            <p:cNvSpPr/>
            <p:nvPr/>
          </p:nvSpPr>
          <p:spPr>
            <a:xfrm>
              <a:off x="947927" y="3921836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3933189"/>
              <a:ext cx="271144" cy="27177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947927" y="3921836"/>
            <a:ext cx="9037955" cy="3511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5"/>
              </a:lnSpc>
            </a:pPr>
            <a:r>
              <a:rPr sz="2400" b="1" i="1" dirty="0">
                <a:latin typeface="Arial"/>
                <a:cs typeface="Arial"/>
              </a:rPr>
              <a:t>Si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equipo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bajo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prueba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posee</a:t>
            </a:r>
            <a:r>
              <a:rPr sz="2400" b="1" i="1" spc="-6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capacitancia</a:t>
            </a:r>
            <a:r>
              <a:rPr sz="2400" b="1" i="1" spc="-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baja,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272660"/>
            <a:ext cx="879602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1218565" algn="l"/>
                <a:tab pos="2524125" algn="l"/>
                <a:tab pos="3066415" algn="l"/>
                <a:tab pos="3879850" algn="l"/>
                <a:tab pos="4624705" algn="l"/>
                <a:tab pos="6250305" algn="l"/>
                <a:tab pos="7101205" algn="l"/>
                <a:tab pos="8371840" algn="l"/>
              </a:tabLst>
            </a:pPr>
            <a:r>
              <a:rPr sz="2400" b="1" i="1" spc="-5" dirty="0">
                <a:latin typeface="Arial"/>
                <a:cs typeface="Arial"/>
              </a:rPr>
              <a:t>prue</a:t>
            </a:r>
            <a:r>
              <a:rPr sz="2400" b="1" i="1" spc="-15" dirty="0">
                <a:latin typeface="Arial"/>
                <a:cs typeface="Arial"/>
              </a:rPr>
              <a:t>b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i="1" dirty="0">
                <a:latin typeface="Arial"/>
                <a:cs typeface="Arial"/>
              </a:rPr>
              <a:t>untual	</a:t>
            </a:r>
            <a:r>
              <a:rPr sz="2400" b="1" i="1" spc="-5" dirty="0">
                <a:latin typeface="Arial"/>
                <a:cs typeface="Arial"/>
              </a:rPr>
              <a:t>es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más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suficien</a:t>
            </a:r>
            <a:r>
              <a:rPr sz="2400" b="1" i="1" spc="-20" dirty="0">
                <a:latin typeface="Arial"/>
                <a:cs typeface="Arial"/>
              </a:rPr>
              <a:t>t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para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ev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luar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623180"/>
            <a:ext cx="4151629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condiciones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aislamiento.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47927" y="5324297"/>
            <a:ext cx="9025255" cy="351155"/>
            <a:chOff x="947927" y="5324297"/>
            <a:chExt cx="9025255" cy="351155"/>
          </a:xfrm>
        </p:grpSpPr>
        <p:sp>
          <p:nvSpPr>
            <p:cNvPr id="33" name="object 33"/>
            <p:cNvSpPr/>
            <p:nvPr/>
          </p:nvSpPr>
          <p:spPr>
            <a:xfrm>
              <a:off x="947927" y="5324297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5335269"/>
              <a:ext cx="271144" cy="27178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47927" y="5324297"/>
            <a:ext cx="9025255" cy="3511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5"/>
              </a:lnSpc>
              <a:tabLst>
                <a:tab pos="1386205" algn="l"/>
                <a:tab pos="3001010" algn="l"/>
                <a:tab pos="3499485" algn="l"/>
                <a:tab pos="4910455" algn="l"/>
                <a:tab pos="5507355" algn="l"/>
                <a:tab pos="6189980" algn="l"/>
                <a:tab pos="7600315" algn="l"/>
              </a:tabLst>
            </a:pPr>
            <a:r>
              <a:rPr sz="2400" b="1" i="1" dirty="0">
                <a:latin typeface="Arial"/>
                <a:cs typeface="Arial"/>
              </a:rPr>
              <a:t>Sin	</a:t>
            </a:r>
            <a:r>
              <a:rPr sz="2400" b="1" i="1" spc="-5" dirty="0">
                <a:latin typeface="Arial"/>
                <a:cs typeface="Arial"/>
              </a:rPr>
              <a:t>emba</a:t>
            </a:r>
            <a:r>
              <a:rPr sz="2400" b="1" i="1" dirty="0">
                <a:latin typeface="Arial"/>
                <a:cs typeface="Arial"/>
              </a:rPr>
              <a:t>rgo,	</a:t>
            </a:r>
            <a:r>
              <a:rPr sz="2400" b="1" i="1" spc="-5" dirty="0">
                <a:latin typeface="Arial"/>
                <a:cs typeface="Arial"/>
              </a:rPr>
              <a:t>la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mayoría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los</a:t>
            </a:r>
            <a:r>
              <a:rPr sz="2400" b="1" i="1" dirty="0">
                <a:latin typeface="Arial"/>
                <a:cs typeface="Arial"/>
              </a:rPr>
              <a:t>	e</a:t>
            </a:r>
            <a:r>
              <a:rPr sz="2400" b="1" i="1" spc="-5" dirty="0">
                <a:latin typeface="Arial"/>
                <a:cs typeface="Arial"/>
              </a:rPr>
              <a:t>quipos	eléctr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cos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76832" y="5675122"/>
            <a:ext cx="8796020" cy="3581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mayores</a:t>
            </a:r>
            <a:r>
              <a:rPr sz="2400" b="1" i="1" spc="-114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poseen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capacitancia</a:t>
            </a:r>
            <a:r>
              <a:rPr sz="2400" b="1" i="1" spc="-1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alta,</a:t>
            </a:r>
            <a:r>
              <a:rPr sz="2400" b="1" i="1" spc="-10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por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lo</a:t>
            </a:r>
            <a:r>
              <a:rPr sz="2400" b="1" i="1" spc="-10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que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114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prueba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6033127"/>
            <a:ext cx="8808720" cy="3435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1087120" algn="l"/>
                <a:tab pos="1632585" algn="l"/>
                <a:tab pos="2145665" algn="l"/>
                <a:tab pos="3741420" algn="l"/>
                <a:tab pos="4559300" algn="l"/>
                <a:tab pos="5545455" algn="l"/>
                <a:tab pos="6263640" algn="l"/>
                <a:tab pos="8013065" algn="l"/>
                <a:tab pos="8541385" algn="l"/>
              </a:tabLst>
            </a:pPr>
            <a:r>
              <a:rPr sz="2400" b="1" i="1" spc="-5" dirty="0">
                <a:latin typeface="Arial"/>
                <a:cs typeface="Arial"/>
              </a:rPr>
              <a:t>rápida	no	es	suficiente	para	ha</a:t>
            </a:r>
            <a:r>
              <a:rPr sz="2400" b="1" i="1" spc="-15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er</a:t>
            </a:r>
            <a:r>
              <a:rPr sz="2400" b="1" i="1" dirty="0">
                <a:latin typeface="Arial"/>
                <a:cs typeface="Arial"/>
              </a:rPr>
              <a:t>	u</a:t>
            </a:r>
            <a:r>
              <a:rPr sz="2400" b="1" i="1" spc="5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ev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luac</a:t>
            </a:r>
            <a:r>
              <a:rPr sz="2400" b="1" i="1" spc="5" dirty="0">
                <a:latin typeface="Arial"/>
                <a:cs typeface="Arial"/>
              </a:rPr>
              <a:t>i</a:t>
            </a:r>
            <a:r>
              <a:rPr sz="2400" b="1" i="1" dirty="0">
                <a:latin typeface="Arial"/>
                <a:cs typeface="Arial"/>
              </a:rPr>
              <a:t>ón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76832" y="6376111"/>
            <a:ext cx="3811904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condición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aislamiento.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0" y="1425194"/>
            <a:ext cx="4947159" cy="2837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Método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Resistencia: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1979930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950466"/>
            <a:ext cx="1807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26917" y="1979930"/>
            <a:ext cx="37801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independiente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temperatura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2410" y="2535047"/>
            <a:ext cx="5996305" cy="277495"/>
          </a:xfrm>
          <a:custGeom>
            <a:avLst/>
            <a:gdLst/>
            <a:ahLst/>
            <a:cxnLst/>
            <a:rect l="l" t="t" r="r" b="b"/>
            <a:pathLst>
              <a:path w="5996305" h="277494">
                <a:moveTo>
                  <a:pt x="5996305" y="0"/>
                </a:moveTo>
                <a:lnTo>
                  <a:pt x="0" y="0"/>
                </a:lnTo>
                <a:lnTo>
                  <a:pt x="0" y="277367"/>
                </a:lnTo>
                <a:lnTo>
                  <a:pt x="5996305" y="277367"/>
                </a:lnTo>
                <a:lnTo>
                  <a:pt x="59963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2505582"/>
            <a:ext cx="768477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basa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absorción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buen aislamiento.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060318"/>
            <a:ext cx="764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7200" algn="l"/>
              </a:tabLst>
            </a:pPr>
            <a:r>
              <a:rPr sz="1900" b="1" spc="-5" dirty="0">
                <a:latin typeface="Arial"/>
                <a:cs typeface="Arial"/>
              </a:rPr>
              <a:t>En	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4605" y="3089783"/>
            <a:ext cx="79184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61770" algn="l"/>
                <a:tab pos="1880235" algn="l"/>
                <a:tab pos="2593340" algn="l"/>
                <a:tab pos="3509645" algn="l"/>
                <a:tab pos="3846195" algn="l"/>
                <a:tab pos="5013960" algn="l"/>
                <a:tab pos="5433060" algn="l"/>
                <a:tab pos="672147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rci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ó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dieléctrica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367151"/>
            <a:ext cx="25666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decrece</a:t>
            </a:r>
            <a:r>
              <a:rPr sz="1900" b="1" i="1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7078" y="3337687"/>
            <a:ext cx="61772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34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esto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traduce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615055"/>
            <a:ext cx="1418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aislamiento.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170045"/>
            <a:ext cx="73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96694" y="4199509"/>
            <a:ext cx="312928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900" b="1" i="1" spc="3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spc="3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mal</a:t>
            </a:r>
            <a:r>
              <a:rPr sz="1900" b="1" i="1" spc="3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estado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3146" y="4170045"/>
            <a:ext cx="401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10478" y="4199509"/>
            <a:ext cx="436245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478401"/>
            <a:ext cx="10591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mantie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90317" y="4448936"/>
            <a:ext cx="33248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tiempo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52270" y="5033136"/>
            <a:ext cx="6216015" cy="277495"/>
          </a:xfrm>
          <a:custGeom>
            <a:avLst/>
            <a:gdLst/>
            <a:ahLst/>
            <a:cxnLst/>
            <a:rect l="l" t="t" r="r" b="b"/>
            <a:pathLst>
              <a:path w="6216015" h="277495">
                <a:moveTo>
                  <a:pt x="6215507" y="0"/>
                </a:moveTo>
                <a:lnTo>
                  <a:pt x="0" y="0"/>
                </a:lnTo>
                <a:lnTo>
                  <a:pt x="0" y="277368"/>
                </a:lnTo>
                <a:lnTo>
                  <a:pt x="6215507" y="277368"/>
                </a:lnTo>
                <a:lnTo>
                  <a:pt x="621550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5061542"/>
            <a:ext cx="208915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164132" y="5003673"/>
            <a:ext cx="8821420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7680" algn="l"/>
                <a:tab pos="1393190" algn="l"/>
                <a:tab pos="2499995" algn="l"/>
                <a:tab pos="3820160" algn="l"/>
                <a:tab pos="4281170" algn="l"/>
                <a:tab pos="5385435" algn="l"/>
                <a:tab pos="6951345" algn="l"/>
                <a:tab pos="845947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emp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ecí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  diferentes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5" dirty="0">
                <a:latin typeface="Arial"/>
                <a:cs typeface="Arial"/>
              </a:rPr>
              <a:t> obtenidos.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64132" y="5836158"/>
            <a:ext cx="4472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podemos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observar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7892" y="5865622"/>
            <a:ext cx="42252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6142939"/>
            <a:ext cx="31661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8390" y="6113475"/>
            <a:ext cx="1832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87389" y="6142939"/>
            <a:ext cx="33667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41585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61940"/>
            <a:chOff x="789431" y="1124085"/>
            <a:chExt cx="9114790" cy="53619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27304" y="1147572"/>
              <a:ext cx="7528344" cy="533830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74650"/>
            <a:chOff x="789431" y="1124085"/>
            <a:chExt cx="9183370" cy="374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19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59510"/>
              <a:ext cx="271144" cy="271779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90252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  <a:tabLst>
                <a:tab pos="1285875" algn="l"/>
                <a:tab pos="1884680" algn="l"/>
                <a:tab pos="2840990" algn="l"/>
                <a:tab pos="4830445" algn="l"/>
                <a:tab pos="5309870" algn="l"/>
                <a:tab pos="6265545" algn="l"/>
                <a:tab pos="6845934" algn="l"/>
                <a:tab pos="8664575" algn="l"/>
              </a:tabLst>
            </a:pPr>
            <a:r>
              <a:rPr sz="2400" b="1" i="1" dirty="0">
                <a:latin typeface="Arial"/>
                <a:cs typeface="Arial"/>
              </a:rPr>
              <a:t>En	un	</a:t>
            </a:r>
            <a:r>
              <a:rPr sz="2400" b="1" i="1" spc="5" dirty="0">
                <a:latin typeface="Arial"/>
                <a:cs typeface="Arial"/>
              </a:rPr>
              <a:t>b</a:t>
            </a:r>
            <a:r>
              <a:rPr sz="2400" b="1" i="1" dirty="0">
                <a:latin typeface="Arial"/>
                <a:cs typeface="Arial"/>
              </a:rPr>
              <a:t>uen	</a:t>
            </a:r>
            <a:r>
              <a:rPr sz="2400" b="1" i="1" spc="-5" dirty="0">
                <a:latin typeface="Arial"/>
                <a:cs typeface="Arial"/>
              </a:rPr>
              <a:t>aislam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ento,	</a:t>
            </a:r>
            <a:r>
              <a:rPr sz="2400" b="1" i="1" spc="-20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l	</a:t>
            </a:r>
            <a:r>
              <a:rPr sz="2400" b="1" i="1" spc="-5" dirty="0">
                <a:latin typeface="Arial"/>
                <a:cs typeface="Arial"/>
              </a:rPr>
              <a:t>valor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1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resistencia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98346"/>
            <a:ext cx="8796020" cy="3581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aislamiento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aumenta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al</a:t>
            </a:r>
            <a:r>
              <a:rPr sz="2400" b="1" i="1" spc="30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transcurrir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29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tiempo,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contrario</a:t>
            </a:r>
            <a:r>
              <a:rPr sz="2400" b="1" i="1" spc="30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spc="28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lo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856402"/>
            <a:ext cx="8796020" cy="3435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b="1" i="1" spc="-5" dirty="0">
                <a:latin typeface="Arial"/>
                <a:cs typeface="Arial"/>
              </a:rPr>
              <a:t>que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ocurre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aislamiento</a:t>
            </a:r>
            <a:r>
              <a:rPr sz="2400" b="1" i="1" spc="14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con</a:t>
            </a:r>
            <a:r>
              <a:rPr sz="2400" b="1" i="1" spc="1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problemas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donde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14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valor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199462"/>
            <a:ext cx="5828665" cy="3511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</a:pP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la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resistencia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mantiene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constante.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105023"/>
            <a:ext cx="228600" cy="27736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51508" y="3105023"/>
            <a:ext cx="1803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075558"/>
            <a:ext cx="6200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2020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efectuar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5693" y="3105023"/>
            <a:ext cx="2777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entre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382391"/>
            <a:ext cx="48964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intervalos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455" y="42430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4185285"/>
            <a:ext cx="6819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8657" y="4214748"/>
            <a:ext cx="68421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denominan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41842" y="4185285"/>
            <a:ext cx="1342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62653"/>
            <a:ext cx="1499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polarización.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455" y="53523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31696" y="5324297"/>
            <a:ext cx="26066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294757"/>
            <a:ext cx="6290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59100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71893" y="5324297"/>
            <a:ext cx="27012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tomadas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5601970"/>
            <a:ext cx="7592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denomina: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“Relación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27542" y="5572505"/>
            <a:ext cx="212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”.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157671"/>
            <a:ext cx="8743950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4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Nota: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orientación.</a:t>
            </a:r>
            <a:endParaRPr sz="1900">
              <a:latin typeface="Arial"/>
              <a:cs typeface="Arial"/>
            </a:endParaRPr>
          </a:p>
          <a:p>
            <a:pPr marL="643890">
              <a:lnSpc>
                <a:spcPts val="224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definición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polarización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(Ip)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hecha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posteriormente.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5804" y="1237318"/>
            <a:ext cx="4628049" cy="47847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0" y="1425194"/>
            <a:ext cx="609015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Método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Pasos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098545" y="1979930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instrumento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950466"/>
            <a:ext cx="8818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55670" algn="l"/>
                <a:tab pos="568515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para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4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resistencia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257298"/>
            <a:ext cx="53270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capaz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inyectar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múltiples</a:t>
            </a:r>
            <a:r>
              <a:rPr sz="1900" b="1" i="1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valores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1096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2812415"/>
            <a:ext cx="228904" cy="27736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153666" y="2812415"/>
            <a:ext cx="669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2782950"/>
            <a:ext cx="5377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561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	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0665" y="2812415"/>
            <a:ext cx="33820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dos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más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niveles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3367151"/>
            <a:ext cx="9025255" cy="350520"/>
            <a:chOff x="947927" y="3367151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3367151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8054" y="3378835"/>
              <a:ext cx="271144" cy="27114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3367151"/>
            <a:ext cx="90252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  <a:tabLst>
                <a:tab pos="2150110" algn="l"/>
                <a:tab pos="2696845" algn="l"/>
                <a:tab pos="4075429" algn="l"/>
                <a:tab pos="4521835" algn="l"/>
                <a:tab pos="4968240" algn="l"/>
                <a:tab pos="5888355" algn="l"/>
                <a:tab pos="6435090" algn="l"/>
                <a:tab pos="6884670" algn="l"/>
                <a:tab pos="8668385" algn="l"/>
              </a:tabLst>
            </a:pPr>
            <a:r>
              <a:rPr sz="2400" b="1" i="1" spc="-10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onsiste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verificar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717620"/>
            <a:ext cx="8796020" cy="3511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  <a:tabLst>
                <a:tab pos="1819910" algn="l"/>
                <a:tab pos="2302510" algn="l"/>
                <a:tab pos="4075429" algn="l"/>
                <a:tab pos="4388485" algn="l"/>
                <a:tab pos="5600065" algn="l"/>
                <a:tab pos="6286500" algn="l"/>
                <a:tab pos="6769734" algn="l"/>
                <a:tab pos="8540750" algn="l"/>
              </a:tabLst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incrementa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medida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que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incrementa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068445"/>
            <a:ext cx="116903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tensión.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47927" y="4769485"/>
            <a:ext cx="9025255" cy="350520"/>
            <a:chOff x="947927" y="4769485"/>
            <a:chExt cx="9025255" cy="350520"/>
          </a:xfrm>
        </p:grpSpPr>
        <p:sp>
          <p:nvSpPr>
            <p:cNvPr id="23" name="object 23"/>
            <p:cNvSpPr/>
            <p:nvPr/>
          </p:nvSpPr>
          <p:spPr>
            <a:xfrm>
              <a:off x="947927" y="4769485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8054" y="4780915"/>
              <a:ext cx="271144" cy="27114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47927" y="4769485"/>
            <a:ext cx="90379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Una 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disminución</a:t>
            </a:r>
            <a:r>
              <a:rPr sz="24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los valores</a:t>
            </a:r>
            <a:r>
              <a:rPr sz="24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medidos</a:t>
            </a:r>
            <a:r>
              <a:rPr sz="2400" b="1" i="1" spc="-5" dirty="0">
                <a:latin typeface="Arial"/>
                <a:cs typeface="Arial"/>
              </a:rPr>
              <a:t>, a medida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que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76832" y="5120004"/>
            <a:ext cx="8796020" cy="350520"/>
          </a:xfrm>
          <a:custGeom>
            <a:avLst/>
            <a:gdLst/>
            <a:ahLst/>
            <a:cxnLst/>
            <a:rect l="l" t="t" r="r" b="b"/>
            <a:pathLst>
              <a:path w="8796020" h="350520">
                <a:moveTo>
                  <a:pt x="8795893" y="0"/>
                </a:moveTo>
                <a:lnTo>
                  <a:pt x="0" y="0"/>
                </a:lnTo>
                <a:lnTo>
                  <a:pt x="0" y="350519"/>
                </a:lnTo>
                <a:lnTo>
                  <a:pt x="8795893" y="350519"/>
                </a:lnTo>
                <a:lnTo>
                  <a:pt x="879589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76832" y="5085969"/>
            <a:ext cx="8809990" cy="391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393825" algn="l"/>
                <a:tab pos="2042795" algn="l"/>
                <a:tab pos="4063365" algn="l"/>
                <a:tab pos="5559425" algn="l"/>
                <a:tab pos="6242050" algn="l"/>
                <a:tab pos="7874000" algn="l"/>
                <a:tab pos="8542655" algn="l"/>
              </a:tabLst>
            </a:pPr>
            <a:r>
              <a:rPr sz="2400" b="1" i="1" spc="-5" dirty="0">
                <a:latin typeface="Arial"/>
                <a:cs typeface="Arial"/>
              </a:rPr>
              <a:t>tensión	se	incrementa,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muestra	un	deterioro</a:t>
            </a:r>
            <a:r>
              <a:rPr sz="2400" b="1" i="1" spc="-5" dirty="0">
                <a:latin typeface="Arial"/>
                <a:cs typeface="Arial"/>
              </a:rPr>
              <a:t>	en	el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5478442"/>
            <a:ext cx="8796020" cy="3435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b="1" i="1" spc="-5" dirty="0">
                <a:latin typeface="Arial"/>
                <a:cs typeface="Arial"/>
              </a:rPr>
              <a:t>aislamiento</a:t>
            </a:r>
            <a:r>
              <a:rPr sz="2400" b="1" i="1" spc="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producto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envejecimiento,</a:t>
            </a:r>
            <a:r>
              <a:rPr sz="2400" b="1" i="1" spc="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daños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8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equipo</a:t>
            </a:r>
            <a:r>
              <a:rPr sz="2400" b="1" i="1" spc="7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21426"/>
            <a:ext cx="223647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</a:t>
            </a:r>
            <a:r>
              <a:rPr sz="2400" b="1" i="1" spc="-15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tam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na</a:t>
            </a:r>
            <a:r>
              <a:rPr sz="2400" b="1" i="1" spc="-15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ión.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1822" y="575818"/>
            <a:ext cx="8969755" cy="369332"/>
          </a:xfrm>
        </p:spPr>
        <p:txBody>
          <a:bodyPr/>
          <a:lstStyle/>
          <a:p>
            <a:r>
              <a:rPr lang="es-AR" dirty="0">
                <a:solidFill>
                  <a:srgbClr val="E40613"/>
                </a:solidFill>
                <a:latin typeface="HelveticaNeueLTPro-BlkCn"/>
              </a:rPr>
              <a:t>Ensayo de voltaje por pasos: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3700" y="1419225"/>
            <a:ext cx="53467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AR" dirty="0">
              <a:solidFill>
                <a:srgbClr val="E40613"/>
              </a:solidFill>
              <a:latin typeface="HelveticaNeueLTPro-BlkC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dirty="0">
                <a:solidFill>
                  <a:srgbClr val="4A4A49"/>
                </a:solidFill>
                <a:latin typeface="HelveticaNeueLTPro-LtCn"/>
              </a:rPr>
              <a:t>Para este ensayo regularmente se usa un </a:t>
            </a:r>
            <a:r>
              <a:rPr lang="es-AR" dirty="0" err="1">
                <a:solidFill>
                  <a:srgbClr val="4A4A49"/>
                </a:solidFill>
                <a:latin typeface="HelveticaNeueLTPro-LtCn"/>
              </a:rPr>
              <a:t>megóhmetro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 </a:t>
            </a: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micro procesado 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que de manera controlada permita </a:t>
            </a: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incrementos de 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voltaje por periodos de tiempo determinado. </a:t>
            </a:r>
            <a:endParaRPr lang="es-AR" dirty="0" smtClean="0">
              <a:solidFill>
                <a:srgbClr val="4A4A49"/>
              </a:solidFill>
              <a:latin typeface="HelveticaNeueLTPro-LtC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AR" dirty="0">
              <a:solidFill>
                <a:srgbClr val="4A4A49"/>
              </a:solidFill>
              <a:latin typeface="HelveticaNeueLTPro-LtC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Al ionizarse algún 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espacio, en el aislamiento fruto de una falla</a:t>
            </a: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, contaminante 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o grieta, se incrementará la corriente de </a:t>
            </a: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fuga hasta </a:t>
            </a:r>
            <a:r>
              <a:rPr lang="es-AR" dirty="0">
                <a:solidFill>
                  <a:srgbClr val="4A4A49"/>
                </a:solidFill>
                <a:latin typeface="HelveticaNeueLTPro-LtCn"/>
              </a:rPr>
              <a:t>el punto en que el equipo indicará un error. </a:t>
            </a:r>
            <a:endParaRPr lang="es-AR" dirty="0" smtClean="0">
              <a:solidFill>
                <a:srgbClr val="4A4A49"/>
              </a:solidFill>
              <a:latin typeface="HelveticaNeueLTPro-LtC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AR" dirty="0">
              <a:solidFill>
                <a:srgbClr val="4A4A49"/>
              </a:solidFill>
              <a:latin typeface="HelveticaNeueLTPro-LtC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AR" dirty="0" smtClean="0">
                <a:solidFill>
                  <a:srgbClr val="4A4A49"/>
                </a:solidFill>
                <a:latin typeface="HelveticaNeueLTPro-LtCn"/>
              </a:rPr>
              <a:t>Se verá </a:t>
            </a:r>
            <a:r>
              <a:rPr lang="es-AR" dirty="0"/>
              <a:t>como el decremento abrupto en la medición de </a:t>
            </a:r>
            <a:r>
              <a:rPr lang="es-AR" dirty="0" smtClean="0"/>
              <a:t>resistencia de </a:t>
            </a:r>
            <a:r>
              <a:rPr lang="es-AR" dirty="0"/>
              <a:t>aislamiento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00" y="1800225"/>
            <a:ext cx="449532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1443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6942" y="1147826"/>
            <a:ext cx="2591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i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incrementa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147826"/>
            <a:ext cx="2343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5422" y="1118362"/>
            <a:ext cx="4951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0360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producen	que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25194"/>
            <a:ext cx="37953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aproximan 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exceden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valores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6278" y="1395730"/>
            <a:ext cx="2800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1979930"/>
            <a:ext cx="42252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6515" algn="l"/>
                <a:tab pos="1823720" algn="l"/>
                <a:tab pos="3096895" algn="l"/>
              </a:tabLst>
            </a:pP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ume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rzos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6819" y="1950466"/>
            <a:ext cx="1164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6610" algn="l"/>
              </a:tabLst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7553" y="1979930"/>
            <a:ext cx="31483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1215" algn="l"/>
                <a:tab pos="1408430" algn="l"/>
                <a:tab pos="239966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zo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menor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257374"/>
            <a:ext cx="132778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91485" y="2228214"/>
            <a:ext cx="302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traduce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6283" y="2257298"/>
            <a:ext cx="44069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535047"/>
            <a:ext cx="1676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0482" y="2505582"/>
            <a:ext cx="5752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este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1500" y="2811818"/>
            <a:ext cx="6474054" cy="397221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65755" y="1240639"/>
            <a:ext cx="654735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Absorción</a:t>
            </a:r>
            <a:r>
              <a:rPr sz="2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Dieléctrica</a:t>
            </a:r>
            <a:endParaRPr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1702562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848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conduce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8066" y="1702562"/>
            <a:ext cx="31934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nominal</a:t>
            </a:r>
            <a:r>
              <a:rPr sz="1900" b="1" i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22859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228214"/>
            <a:ext cx="1464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0305" algn="l"/>
              </a:tabLst>
            </a:pPr>
            <a:r>
              <a:rPr sz="1900" b="1" spc="-10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5645" y="2257374"/>
            <a:ext cx="35090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81710" algn="l"/>
                <a:tab pos="1324610" algn="l"/>
                <a:tab pos="2441575" algn="l"/>
                <a:tab pos="2931795" algn="l"/>
              </a:tabLst>
            </a:pPr>
            <a:r>
              <a:rPr sz="1900" b="1" spc="-5" dirty="0">
                <a:latin typeface="Arial"/>
                <a:cs typeface="Arial"/>
              </a:rPr>
              <a:t>realiz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0513" y="2228214"/>
            <a:ext cx="3595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3705" algn="l"/>
                <a:tab pos="1833245" algn="l"/>
                <a:tab pos="2256155" algn="l"/>
              </a:tabLst>
            </a:pPr>
            <a:r>
              <a:rPr sz="1900" b="1" spc="-5" dirty="0">
                <a:latin typeface="Arial"/>
                <a:cs typeface="Arial"/>
              </a:rPr>
              <a:t>de	resistencia	de	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14821" y="2535047"/>
            <a:ext cx="2092960" cy="277495"/>
          </a:xfrm>
          <a:custGeom>
            <a:avLst/>
            <a:gdLst/>
            <a:ahLst/>
            <a:cxnLst/>
            <a:rect l="l" t="t" r="r" b="b"/>
            <a:pathLst>
              <a:path w="2092959" h="277494">
                <a:moveTo>
                  <a:pt x="2092705" y="0"/>
                </a:moveTo>
                <a:lnTo>
                  <a:pt x="0" y="0"/>
                </a:lnTo>
                <a:lnTo>
                  <a:pt x="0" y="277367"/>
                </a:lnTo>
                <a:lnTo>
                  <a:pt x="2092705" y="277367"/>
                </a:lnTo>
                <a:lnTo>
                  <a:pt x="20927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01850" y="2535047"/>
            <a:ext cx="2094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60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9039" y="2505582"/>
            <a:ext cx="4238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 tomado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76832" y="3089783"/>
            <a:ext cx="9664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Alg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98877" y="3060318"/>
            <a:ext cx="1298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sugieren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53078" y="3089783"/>
            <a:ext cx="5304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13114" y="3060318"/>
            <a:ext cx="1070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8542" y="3367151"/>
            <a:ext cx="30302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3337687"/>
            <a:ext cx="65443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64300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 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47927" y="3921836"/>
            <a:ext cx="9025255" cy="381635"/>
            <a:chOff x="947927" y="3921836"/>
            <a:chExt cx="9025255" cy="381635"/>
          </a:xfrm>
        </p:grpSpPr>
        <p:sp>
          <p:nvSpPr>
            <p:cNvPr id="26" name="object 26"/>
            <p:cNvSpPr/>
            <p:nvPr/>
          </p:nvSpPr>
          <p:spPr>
            <a:xfrm>
              <a:off x="947927" y="3921836"/>
              <a:ext cx="9025255" cy="381635"/>
            </a:xfrm>
            <a:custGeom>
              <a:avLst/>
              <a:gdLst/>
              <a:ahLst/>
              <a:cxnLst/>
              <a:rect l="l" t="t" r="r" b="b"/>
              <a:pathLst>
                <a:path w="9025255" h="381635">
                  <a:moveTo>
                    <a:pt x="9024874" y="0"/>
                  </a:moveTo>
                  <a:lnTo>
                    <a:pt x="0" y="0"/>
                  </a:lnTo>
                  <a:lnTo>
                    <a:pt x="0" y="381304"/>
                  </a:lnTo>
                  <a:lnTo>
                    <a:pt x="9024874" y="38130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8054" y="3935094"/>
              <a:ext cx="295275" cy="29527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47927" y="3921836"/>
            <a:ext cx="9025255" cy="3816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60"/>
              </a:lnSpc>
              <a:tabLst>
                <a:tab pos="1268730" algn="l"/>
                <a:tab pos="2583815" algn="l"/>
                <a:tab pos="3568065" algn="l"/>
                <a:tab pos="4057015" algn="l"/>
                <a:tab pos="5405755" algn="l"/>
                <a:tab pos="6097270" algn="l"/>
                <a:tab pos="8218170" algn="l"/>
                <a:tab pos="8743950" algn="l"/>
              </a:tabLst>
            </a:pPr>
            <a:r>
              <a:rPr sz="2600" b="1" i="1" dirty="0">
                <a:latin typeface="Arial"/>
                <a:cs typeface="Arial"/>
              </a:rPr>
              <a:t>La	prue</a:t>
            </a:r>
            <a:r>
              <a:rPr sz="2600" b="1" i="1" spc="-15" dirty="0">
                <a:latin typeface="Arial"/>
                <a:cs typeface="Arial"/>
              </a:rPr>
              <a:t>b</a:t>
            </a:r>
            <a:r>
              <a:rPr sz="2600" b="1" i="1" dirty="0">
                <a:latin typeface="Arial"/>
                <a:cs typeface="Arial"/>
              </a:rPr>
              <a:t>a	mi</a:t>
            </a:r>
            <a:r>
              <a:rPr sz="2600" b="1" i="1" spc="-15" dirty="0">
                <a:latin typeface="Arial"/>
                <a:cs typeface="Arial"/>
              </a:rPr>
              <a:t>d</a:t>
            </a:r>
            <a:r>
              <a:rPr sz="2600" b="1" i="1" dirty="0">
                <a:latin typeface="Arial"/>
                <a:cs typeface="Arial"/>
              </a:rPr>
              <a:t>e	la	c</a:t>
            </a:r>
            <a:r>
              <a:rPr sz="2600" b="1" i="1" spc="5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l</a:t>
            </a:r>
            <a:r>
              <a:rPr sz="2600" b="1" i="1" spc="-1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d	d</a:t>
            </a:r>
            <a:r>
              <a:rPr sz="2600" b="1" i="1" spc="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l	ais</a:t>
            </a:r>
            <a:r>
              <a:rPr sz="2600" b="1" i="1" spc="-15" dirty="0">
                <a:latin typeface="Arial"/>
                <a:cs typeface="Arial"/>
              </a:rPr>
              <a:t>l</a:t>
            </a:r>
            <a:r>
              <a:rPr sz="2600" b="1" i="1" dirty="0">
                <a:latin typeface="Arial"/>
                <a:cs typeface="Arial"/>
              </a:rPr>
              <a:t>amiento.	Si	el</a:t>
            </a:r>
            <a:endParaRPr sz="2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303141"/>
            <a:ext cx="8808720" cy="3898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aislamiento</a:t>
            </a:r>
            <a:r>
              <a:rPr sz="2600" b="1" i="1" spc="-1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se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encuentra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</a:t>
            </a:r>
            <a:r>
              <a:rPr sz="2600" b="1" i="1" spc="-16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buenas</a:t>
            </a:r>
            <a:r>
              <a:rPr sz="2600" b="1" i="1" spc="-1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condiciones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-1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valor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692607"/>
            <a:ext cx="8808720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685165" algn="l"/>
                <a:tab pos="1846580" algn="l"/>
                <a:tab pos="2439035" algn="l"/>
                <a:tab pos="4224655" algn="l"/>
                <a:tab pos="6064885" algn="l"/>
                <a:tab pos="6640195" algn="l"/>
                <a:tab pos="8612505" algn="l"/>
              </a:tabLst>
            </a:pPr>
            <a:r>
              <a:rPr sz="2600" b="1" i="1" dirty="0">
                <a:latin typeface="Arial"/>
                <a:cs typeface="Arial"/>
              </a:rPr>
              <a:t>d</a:t>
            </a:r>
            <a:r>
              <a:rPr sz="2600" b="1" i="1" spc="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l	i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dice	de	ab</a:t>
            </a:r>
            <a:r>
              <a:rPr sz="2600" b="1" i="1" spc="-1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orción	d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elé</a:t>
            </a:r>
            <a:r>
              <a:rPr sz="2600" b="1" i="1" spc="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t</a:t>
            </a:r>
            <a:r>
              <a:rPr sz="2600" b="1" i="1" spc="-10" dirty="0">
                <a:latin typeface="Arial"/>
                <a:cs typeface="Arial"/>
              </a:rPr>
              <a:t>r</a:t>
            </a:r>
            <a:r>
              <a:rPr sz="2600" b="1" i="1" dirty="0">
                <a:latin typeface="Arial"/>
                <a:cs typeface="Arial"/>
              </a:rPr>
              <a:t>i</a:t>
            </a:r>
            <a:r>
              <a:rPr sz="2600" b="1" i="1" spc="-1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	se	i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cr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me</a:t>
            </a:r>
            <a:r>
              <a:rPr sz="2600" b="1" i="1" spc="5" dirty="0">
                <a:latin typeface="Arial"/>
                <a:cs typeface="Arial"/>
              </a:rPr>
              <a:t>n</a:t>
            </a:r>
            <a:r>
              <a:rPr sz="2600" b="1" i="1" spc="-2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a	a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72083"/>
            <a:ext cx="8796020" cy="3803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1329055" algn="l"/>
                <a:tab pos="2091055" algn="l"/>
                <a:tab pos="3896995" algn="l"/>
                <a:tab pos="4345940" algn="l"/>
                <a:tab pos="5694680" algn="l"/>
                <a:tab pos="6233160" algn="l"/>
                <a:tab pos="6995159" algn="l"/>
                <a:tab pos="7442834" algn="l"/>
                <a:tab pos="8405495" algn="l"/>
              </a:tabLst>
            </a:pPr>
            <a:r>
              <a:rPr sz="2600" b="1" i="1" dirty="0">
                <a:latin typeface="Arial"/>
                <a:cs typeface="Arial"/>
              </a:rPr>
              <a:t>me</a:t>
            </a:r>
            <a:r>
              <a:rPr sz="2600" b="1" i="1" spc="5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da	que	t</a:t>
            </a:r>
            <a:r>
              <a:rPr sz="2600" b="1" i="1" spc="-10" dirty="0">
                <a:latin typeface="Arial"/>
                <a:cs typeface="Arial"/>
              </a:rPr>
              <a:t>ra</a:t>
            </a:r>
            <a:r>
              <a:rPr sz="2600" b="1" i="1" dirty="0">
                <a:latin typeface="Arial"/>
                <a:cs typeface="Arial"/>
              </a:rPr>
              <a:t>ns</a:t>
            </a:r>
            <a:r>
              <a:rPr sz="2600" b="1" i="1" spc="-1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urre	el	tiem</a:t>
            </a:r>
            <a:r>
              <a:rPr sz="2600" b="1" i="1" spc="-10" dirty="0">
                <a:latin typeface="Arial"/>
                <a:cs typeface="Arial"/>
              </a:rPr>
              <a:t>p</a:t>
            </a:r>
            <a:r>
              <a:rPr sz="2600" b="1" i="1" dirty="0">
                <a:latin typeface="Arial"/>
                <a:cs typeface="Arial"/>
              </a:rPr>
              <a:t>o,	</a:t>
            </a:r>
            <a:r>
              <a:rPr sz="2600" b="1" i="1" spc="-10" dirty="0">
                <a:latin typeface="Arial"/>
                <a:cs typeface="Arial"/>
              </a:rPr>
              <a:t>y</a:t>
            </a:r>
            <a:r>
              <a:rPr sz="2600" b="1" i="1" dirty="0">
                <a:latin typeface="Arial"/>
                <a:cs typeface="Arial"/>
              </a:rPr>
              <a:t>a	que	el	v</a:t>
            </a:r>
            <a:r>
              <a:rPr sz="2600" b="1" i="1" spc="5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lor	de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451940"/>
            <a:ext cx="8808720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sz="2600" b="1" i="1" dirty="0">
                <a:latin typeface="Arial"/>
                <a:cs typeface="Arial"/>
              </a:rPr>
              <a:t>resistencia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aislamiento</a:t>
            </a:r>
            <a:r>
              <a:rPr sz="2600" b="1" i="1" spc="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medido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al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minuto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los</a:t>
            </a:r>
            <a:r>
              <a:rPr sz="2600" b="1" i="1" spc="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tres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831416"/>
            <a:ext cx="8796020" cy="3695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1525905" algn="l"/>
                <a:tab pos="2540635" algn="l"/>
                <a:tab pos="3277870" algn="l"/>
                <a:tab pos="4513580" algn="l"/>
                <a:tab pos="5344160" algn="l"/>
                <a:tab pos="5861685" algn="l"/>
                <a:tab pos="7278370" algn="l"/>
                <a:tab pos="7704455" algn="l"/>
                <a:tab pos="8425180" algn="l"/>
              </a:tabLst>
            </a:pPr>
            <a:r>
              <a:rPr sz="2600" b="1" i="1" dirty="0">
                <a:latin typeface="Arial"/>
                <a:cs typeface="Arial"/>
              </a:rPr>
              <a:t>minu</a:t>
            </a:r>
            <a:r>
              <a:rPr sz="2600" b="1" i="1" spc="-1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os	debe	</a:t>
            </a:r>
            <a:r>
              <a:rPr sz="2600" b="1" i="1" spc="-10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er	ma</a:t>
            </a:r>
            <a:r>
              <a:rPr sz="2600" b="1" i="1" spc="5" dirty="0">
                <a:latin typeface="Arial"/>
                <a:cs typeface="Arial"/>
              </a:rPr>
              <a:t>y</a:t>
            </a:r>
            <a:r>
              <a:rPr sz="2600" b="1" i="1" dirty="0">
                <a:latin typeface="Arial"/>
                <a:cs typeface="Arial"/>
              </a:rPr>
              <a:t>or	que	el	me</a:t>
            </a:r>
            <a:r>
              <a:rPr sz="2600" b="1" i="1" spc="5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do	a	los	</a:t>
            </a:r>
            <a:r>
              <a:rPr sz="2600" b="1" i="1" spc="-10" dirty="0">
                <a:latin typeface="Arial"/>
                <a:cs typeface="Arial"/>
              </a:rPr>
              <a:t>3</a:t>
            </a:r>
            <a:r>
              <a:rPr sz="2600" b="1" i="1" dirty="0">
                <a:latin typeface="Arial"/>
                <a:cs typeface="Arial"/>
              </a:rPr>
              <a:t>0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76832" y="6200851"/>
            <a:ext cx="1663700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segu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do</a:t>
            </a:r>
            <a:r>
              <a:rPr sz="2600" b="1" i="1" spc="-1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07294" y="1259738"/>
            <a:ext cx="487095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Indice 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Polarización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11905" y="1702562"/>
            <a:ext cx="5449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673098"/>
            <a:ext cx="8822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72705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aplicación	donde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50466"/>
            <a:ext cx="875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623313" y="2535047"/>
            <a:ext cx="680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áli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505582"/>
            <a:ext cx="4562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7780" algn="l"/>
                <a:tab pos="1945639" algn="l"/>
                <a:tab pos="3128010" algn="l"/>
                <a:tab pos="370649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tilicen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3716" y="2535047"/>
            <a:ext cx="38106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40485" algn="l"/>
                <a:tab pos="1771014" algn="l"/>
                <a:tab pos="2401570" algn="l"/>
              </a:tabLst>
            </a:pPr>
            <a:r>
              <a:rPr sz="1900" b="1" spc="-5" dirty="0">
                <a:latin typeface="Arial"/>
                <a:cs typeface="Arial"/>
              </a:rPr>
              <a:t>materiales	de	fácil	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rización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10750" y="2505582"/>
            <a:ext cx="172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782950"/>
            <a:ext cx="8701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afectados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polarizables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contaminantes.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327" y="3367151"/>
            <a:ext cx="9253855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dirty="0">
                <a:latin typeface="Arial"/>
                <a:cs typeface="Arial"/>
              </a:rPr>
              <a:t>Ip=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Medición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de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la</a:t>
            </a:r>
            <a:r>
              <a:rPr sz="2600" b="1" spc="-6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resistencia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10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minutos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/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Medición</a:t>
            </a:r>
            <a:r>
              <a:rPr sz="2600" b="1" spc="-6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de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la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0652" y="3746576"/>
            <a:ext cx="3481704" cy="3816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60"/>
              </a:lnSpc>
            </a:pPr>
            <a:r>
              <a:rPr sz="2600" b="1" dirty="0">
                <a:latin typeface="Arial"/>
                <a:cs typeface="Arial"/>
              </a:rPr>
              <a:t>resistencia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1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minuto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7927" y="4405248"/>
            <a:ext cx="9025255" cy="379730"/>
            <a:chOff x="947927" y="4405248"/>
            <a:chExt cx="9025255" cy="379730"/>
          </a:xfrm>
        </p:grpSpPr>
        <p:sp>
          <p:nvSpPr>
            <p:cNvPr id="20" name="object 20"/>
            <p:cNvSpPr/>
            <p:nvPr/>
          </p:nvSpPr>
          <p:spPr>
            <a:xfrm>
              <a:off x="947927" y="4405248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4418329"/>
              <a:ext cx="295275" cy="29527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7927" y="4405248"/>
            <a:ext cx="9025255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  <a:tabLst>
                <a:tab pos="1570990" algn="l"/>
                <a:tab pos="2230755" algn="l"/>
                <a:tab pos="3570604" algn="l"/>
                <a:tab pos="5388610" algn="l"/>
                <a:tab pos="7078345" algn="l"/>
                <a:tab pos="7921625" algn="l"/>
              </a:tabLst>
            </a:pPr>
            <a:r>
              <a:rPr sz="2600" b="1" i="1" dirty="0">
                <a:latin typeface="Arial"/>
                <a:cs typeface="Arial"/>
              </a:rPr>
              <a:t>Para	los	n</a:t>
            </a:r>
            <a:r>
              <a:rPr sz="2600" b="1" i="1" spc="5" dirty="0">
                <a:latin typeface="Arial"/>
                <a:cs typeface="Arial"/>
              </a:rPr>
              <a:t>u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vos	material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s	aislantes,	e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ta	pru</a:t>
            </a:r>
            <a:r>
              <a:rPr sz="2600" b="1" i="1" spc="-2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ba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4784725"/>
            <a:ext cx="6936740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pudiera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detectar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humedad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contaminación.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56970" y="1190915"/>
            <a:ext cx="881697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 muestra algunos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referenciales para esta prueba tanto para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motores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polarizables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 polarizables (de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nueva</a:t>
            </a:r>
            <a:r>
              <a:rPr sz="1900" b="1" spc="-5" dirty="0">
                <a:latin typeface="Arial"/>
                <a:cs typeface="Arial"/>
              </a:rPr>
              <a:t> tecnología).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47927" y="5805170"/>
            <a:ext cx="671195" cy="301625"/>
            <a:chOff x="947927" y="5805170"/>
            <a:chExt cx="671195" cy="301625"/>
          </a:xfrm>
        </p:grpSpPr>
        <p:sp>
          <p:nvSpPr>
            <p:cNvPr id="9" name="object 9"/>
            <p:cNvSpPr/>
            <p:nvPr/>
          </p:nvSpPr>
          <p:spPr>
            <a:xfrm>
              <a:off x="1193596" y="5809234"/>
              <a:ext cx="425450" cy="297180"/>
            </a:xfrm>
            <a:custGeom>
              <a:avLst/>
              <a:gdLst/>
              <a:ahLst/>
              <a:cxnLst/>
              <a:rect l="l" t="t" r="r" b="b"/>
              <a:pathLst>
                <a:path w="425450" h="297179">
                  <a:moveTo>
                    <a:pt x="425196" y="0"/>
                  </a:moveTo>
                  <a:lnTo>
                    <a:pt x="0" y="0"/>
                  </a:lnTo>
                  <a:lnTo>
                    <a:pt x="0" y="297179"/>
                  </a:lnTo>
                  <a:lnTo>
                    <a:pt x="425196" y="297179"/>
                  </a:lnTo>
                  <a:lnTo>
                    <a:pt x="4251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927" y="5805170"/>
              <a:ext cx="247192" cy="30124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56970" y="5690782"/>
            <a:ext cx="881443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44132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1,1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1,5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pequeños,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0259" y="2118755"/>
            <a:ext cx="5819599" cy="351596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4" name="object 6"/>
          <p:cNvSpPr txBox="1"/>
          <p:nvPr/>
        </p:nvSpPr>
        <p:spPr>
          <a:xfrm>
            <a:off x="947927" y="6338663"/>
            <a:ext cx="9463852" cy="96180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90"/>
              </a:lnSpc>
            </a:pPr>
            <a:r>
              <a:rPr sz="2200" b="1" i="1" spc="-5" dirty="0">
                <a:latin typeface="Arial"/>
                <a:cs typeface="Arial"/>
              </a:rPr>
              <a:t>Lo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que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siempre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debe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cumplirse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es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que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el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IP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nunca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debe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 err="1">
                <a:latin typeface="Arial"/>
                <a:cs typeface="Arial"/>
              </a:rPr>
              <a:t>ser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 err="1" smtClean="0">
                <a:latin typeface="Arial"/>
                <a:cs typeface="Arial"/>
              </a:rPr>
              <a:t>menor</a:t>
            </a:r>
            <a:r>
              <a:rPr lang="en-US" sz="2200" b="1" i="1" spc="-5" dirty="0" smtClean="0">
                <a:latin typeface="Arial"/>
                <a:cs typeface="Arial"/>
              </a:rPr>
              <a:t> </a:t>
            </a:r>
            <a:r>
              <a:rPr lang="es-AR" sz="2200" b="1" i="1" spc="-5" dirty="0">
                <a:latin typeface="Arial"/>
                <a:cs typeface="Arial"/>
              </a:rPr>
              <a:t>que</a:t>
            </a:r>
            <a:r>
              <a:rPr lang="es-AR" sz="2200" b="1" i="1" spc="-75" dirty="0">
                <a:latin typeface="Arial"/>
                <a:cs typeface="Arial"/>
              </a:rPr>
              <a:t> </a:t>
            </a:r>
            <a:r>
              <a:rPr lang="es-AR" sz="2200" b="1" i="1" spc="-5" dirty="0">
                <a:latin typeface="Arial"/>
                <a:cs typeface="Arial"/>
              </a:rPr>
              <a:t>1.</a:t>
            </a:r>
            <a:endParaRPr lang="es-AR" sz="2200" dirty="0">
              <a:latin typeface="Arial"/>
              <a:cs typeface="Arial"/>
            </a:endParaRPr>
          </a:p>
          <a:p>
            <a:pPr>
              <a:lnSpc>
                <a:spcPts val="2490"/>
              </a:lnSpc>
            </a:pP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72710" y="1530053"/>
            <a:ext cx="6228842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Descarga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Dieléctrica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372952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76754" y="2344242"/>
            <a:ext cx="54463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suciedad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2315082"/>
            <a:ext cx="8646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25615" algn="l"/>
              </a:tabLst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96466" y="2900807"/>
            <a:ext cx="8139430" cy="277495"/>
          </a:xfrm>
          <a:custGeom>
            <a:avLst/>
            <a:gdLst/>
            <a:ahLst/>
            <a:cxnLst/>
            <a:rect l="l" t="t" r="r" b="b"/>
            <a:pathLst>
              <a:path w="8139430" h="277494">
                <a:moveTo>
                  <a:pt x="8139049" y="0"/>
                </a:moveTo>
                <a:lnTo>
                  <a:pt x="0" y="0"/>
                </a:lnTo>
                <a:lnTo>
                  <a:pt x="0" y="277367"/>
                </a:lnTo>
                <a:lnTo>
                  <a:pt x="8139049" y="277367"/>
                </a:lnTo>
                <a:lnTo>
                  <a:pt x="813904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92921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871343"/>
            <a:ext cx="8822055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dependen</a:t>
            </a:r>
            <a:r>
              <a:rPr sz="1900" b="1" i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2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característica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descarga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probar la condición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interna del mismo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761655"/>
            <a:ext cx="208915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64132" y="3703447"/>
            <a:ext cx="1622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97377" y="3732860"/>
            <a:ext cx="41890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independiente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5184" y="3703447"/>
            <a:ext cx="2791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haber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981069"/>
            <a:ext cx="8820150" cy="869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5935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4813173"/>
            <a:ext cx="3483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minutos.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8939" y="4842636"/>
            <a:ext cx="52539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culminar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inyección,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120004"/>
            <a:ext cx="68941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introduce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46542" y="5090541"/>
            <a:ext cx="1837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5368290"/>
            <a:ext cx="8966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205" y="1147826"/>
            <a:ext cx="84518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velocidad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exclusivamente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 smtClean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9052" y="1383792"/>
            <a:ext cx="881507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29259" algn="l"/>
                <a:tab pos="1693545" algn="l"/>
                <a:tab pos="2110105" algn="l"/>
                <a:tab pos="2446655" algn="l"/>
                <a:tab pos="3576954" algn="l"/>
                <a:tab pos="3993515" algn="l"/>
                <a:tab pos="4773295" algn="l"/>
                <a:tab pos="6169660" algn="l"/>
                <a:tab pos="7915909" algn="l"/>
                <a:tab pos="8183880" algn="l"/>
                <a:tab pos="8601075" algn="l"/>
              </a:tabLst>
            </a:pPr>
            <a:r>
              <a:rPr lang="es-AR" sz="1900" b="1" spc="-5" dirty="0">
                <a:latin typeface="Arial"/>
                <a:cs typeface="Arial"/>
              </a:rPr>
              <a:t>resistencia </a:t>
            </a:r>
            <a:r>
              <a:rPr sz="1900" b="1" spc="-5" dirty="0" smtClean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</a:t>
            </a:r>
            <a:r>
              <a:rPr sz="1900" b="1" spc="5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mula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cia)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  polarización del aislante.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5777" y="1979930"/>
            <a:ext cx="4519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decae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5176520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</a:t>
            </a:r>
            <a:r>
              <a:rPr sz="1900" b="1" spc="-15" dirty="0">
                <a:solidFill>
                  <a:srgbClr val="001F5F"/>
                </a:solidFill>
                <a:latin typeface="Arial"/>
                <a:cs typeface="Arial"/>
              </a:rPr>
              <a:t>ya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sz="19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r>
              <a:rPr sz="19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228214"/>
            <a:ext cx="4398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circuito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es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 relativamente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pequeña.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1874" y="2535047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900" b="1" spc="-2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ie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505582"/>
            <a:ext cx="4218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701164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reabsorción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posee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5763" y="2535047"/>
            <a:ext cx="4757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sz="19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valor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inicial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alto</a:t>
            </a:r>
            <a:r>
              <a:rPr sz="19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una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6832" y="2812415"/>
            <a:ext cx="44138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grande</a:t>
            </a:r>
            <a:r>
              <a:rPr sz="1900" b="1" spc="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(algunos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minutos).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7948" y="2782950"/>
            <a:ext cx="4295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Esta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sz="1900" b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su</a:t>
            </a:r>
            <a:r>
              <a:rPr sz="1900" b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origen</a:t>
            </a:r>
            <a:r>
              <a:rPr sz="1900" b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7535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realineación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cargas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antes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9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encontraban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polarizadas.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1874" y="3644519"/>
            <a:ext cx="791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lec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615055"/>
            <a:ext cx="6910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460500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sz="19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prueba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descarga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dieléctrica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9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ejecuta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7401" y="3644519"/>
            <a:ext cx="20656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9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minuto</a:t>
            </a:r>
            <a:r>
              <a:rPr sz="19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después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3921886"/>
            <a:ext cx="55543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haber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introducido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resistencia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descarga,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88277" y="3892677"/>
            <a:ext cx="3198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transcurrido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tiempo,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7547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insignificante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respecto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9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reabsorción.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4755769"/>
            <a:ext cx="247192" cy="320039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76832" y="4755769"/>
            <a:ext cx="8796020" cy="9639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4445" rIns="0" bIns="0" rtlCol="0">
            <a:spAutoFit/>
          </a:bodyPr>
          <a:lstStyle/>
          <a:p>
            <a:pPr indent="441325">
              <a:lnSpc>
                <a:spcPts val="2520"/>
              </a:lnSpc>
              <a:spcBef>
                <a:spcPts val="35"/>
              </a:spcBef>
              <a:tabLst>
                <a:tab pos="843915" algn="l"/>
                <a:tab pos="1618615" algn="l"/>
                <a:tab pos="1807210" algn="l"/>
                <a:tab pos="2081530" algn="l"/>
                <a:tab pos="2499360" algn="l"/>
                <a:tab pos="3172460" algn="l"/>
                <a:tab pos="3414395" algn="l"/>
                <a:tab pos="3881754" algn="l"/>
                <a:tab pos="4559935" algn="l"/>
                <a:tab pos="5079365" algn="l"/>
                <a:tab pos="5617845" algn="l"/>
                <a:tab pos="6562090" algn="l"/>
                <a:tab pos="6869430" algn="l"/>
                <a:tab pos="6933565" algn="l"/>
                <a:tab pos="7870190" algn="l"/>
                <a:tab pos="8389620" algn="l"/>
                <a:tab pos="8559800" algn="l"/>
              </a:tabLst>
            </a:pPr>
            <a:r>
              <a:rPr sz="2200" b="1" spc="-5" dirty="0">
                <a:latin typeface="Arial"/>
                <a:cs typeface="Arial"/>
              </a:rPr>
              <a:t>El	nivel	de	corriente	de	reab</a:t>
            </a:r>
            <a:r>
              <a:rPr sz="2200" b="1" dirty="0">
                <a:latin typeface="Arial"/>
                <a:cs typeface="Arial"/>
              </a:rPr>
              <a:t>s</a:t>
            </a:r>
            <a:r>
              <a:rPr sz="2200" b="1" spc="-5" dirty="0">
                <a:latin typeface="Arial"/>
                <a:cs typeface="Arial"/>
              </a:rPr>
              <a:t>orción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condic</a:t>
            </a:r>
            <a:r>
              <a:rPr sz="2200" b="1" spc="-20" dirty="0">
                <a:latin typeface="Arial"/>
                <a:cs typeface="Arial"/>
              </a:rPr>
              <a:t>i</a:t>
            </a:r>
            <a:r>
              <a:rPr sz="2200" b="1" spc="-5" dirty="0">
                <a:latin typeface="Arial"/>
                <a:cs typeface="Arial"/>
              </a:rPr>
              <a:t>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del  aisla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iento,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una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alta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reabsorción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el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ts val="2470"/>
              </a:lnSpc>
            </a:pP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se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encuentra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contaminado,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usualmente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</a:t>
            </a:r>
            <a:r>
              <a:rPr sz="2200" b="1" spc="-5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humedad.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7927" y="6040831"/>
            <a:ext cx="247192" cy="32156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76832" y="6040831"/>
            <a:ext cx="880872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441325"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Baja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el</a:t>
            </a:r>
            <a:r>
              <a:rPr sz="2200" b="1" spc="27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está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limpio</a:t>
            </a:r>
            <a:r>
              <a:rPr sz="2200" b="1" spc="28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y</a:t>
            </a:r>
            <a:r>
              <a:rPr sz="2200" b="1" spc="26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spc="325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no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32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362395"/>
            <a:ext cx="3183890" cy="3200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posee mucha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humedad.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177882"/>
            <a:ext cx="247015" cy="23054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18741" y="1147826"/>
            <a:ext cx="8354059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5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descarga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dieléctrica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depende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9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temperatura,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469390"/>
            <a:ext cx="6616700" cy="3200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razón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cual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importante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registrar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misma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0401" y="1438402"/>
            <a:ext cx="1035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759966"/>
            <a:ext cx="7228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75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dado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701" y="2110994"/>
            <a:ext cx="6248400" cy="490339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33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8429" y="1402217"/>
            <a:ext cx="6969466" cy="49655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0" y="1147826"/>
            <a:ext cx="7309359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DC;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</a:t>
            </a:r>
            <a:r>
              <a:rPr sz="2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DC.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80462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78961" y="1775714"/>
            <a:ext cx="3310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746250"/>
            <a:ext cx="8273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92445" algn="l"/>
              </a:tabLst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objeto	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359575"/>
            <a:ext cx="208915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301367"/>
            <a:ext cx="88201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estándares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400-2001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0276-620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ANSI </a:t>
            </a:r>
            <a:r>
              <a:rPr sz="1900" b="1" spc="-5" dirty="0">
                <a:latin typeface="Arial"/>
                <a:cs typeface="Arial"/>
              </a:rPr>
              <a:t>Nema </a:t>
            </a:r>
            <a:r>
              <a:rPr sz="1900" b="1" dirty="0">
                <a:latin typeface="Arial"/>
                <a:cs typeface="Arial"/>
              </a:rPr>
              <a:t>ATS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 para otros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9146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732785" y="3162935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133470"/>
            <a:ext cx="5052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	puede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ejecutarse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7013" y="3162935"/>
            <a:ext cx="36588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440303"/>
            <a:ext cx="711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2845" y="3410839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023317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522598" y="3994988"/>
            <a:ext cx="36614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gradiente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4132" y="3965829"/>
            <a:ext cx="8000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25845" algn="l"/>
              </a:tabLst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	que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9569" y="3994988"/>
            <a:ext cx="71374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4272660"/>
            <a:ext cx="991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9170" y="4243197"/>
            <a:ext cx="7735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perforación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(calculada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partir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4520565"/>
            <a:ext cx="8815705" cy="11487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espesor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 cercano a </a:t>
            </a:r>
            <a:r>
              <a:rPr sz="1900" b="1" dirty="0">
                <a:latin typeface="Arial"/>
                <a:cs typeface="Arial"/>
              </a:rPr>
              <a:t>el).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milímetros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KiloVolt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centímetros.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412062"/>
            <a:ext cx="208915" cy="1949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966417"/>
            <a:ext cx="208915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836417" y="5938773"/>
            <a:ext cx="1969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87070" algn="l"/>
                <a:tab pos="1107440" algn="l"/>
              </a:tabLst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5909310"/>
            <a:ext cx="5882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9690" algn="l"/>
                <a:tab pos="3780154" algn="l"/>
                <a:tab pos="4119245" algn="l"/>
                <a:tab pos="4739005" algn="l"/>
                <a:tab pos="5078730" algn="l"/>
              </a:tabLst>
            </a:pP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ete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mina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74356" y="5938773"/>
            <a:ext cx="16008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48994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62238" y="5909310"/>
            <a:ext cx="1221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</a:tabLst>
            </a:pPr>
            <a:r>
              <a:rPr sz="1900" b="1" spc="-5" dirty="0">
                <a:latin typeface="Arial"/>
                <a:cs typeface="Arial"/>
              </a:rPr>
              <a:t>.	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4132" y="6186627"/>
            <a:ext cx="2073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3909" y="6216091"/>
            <a:ext cx="15170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65319" y="6186627"/>
            <a:ext cx="824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95721" y="6216142"/>
            <a:ext cx="40773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instantánea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6463995"/>
            <a:ext cx="1847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01625"/>
            <a:chOff x="789431" y="1124085"/>
            <a:chExt cx="918337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89722" y="1147826"/>
              <a:ext cx="1783080" cy="277495"/>
            </a:xfrm>
            <a:custGeom>
              <a:avLst/>
              <a:gdLst/>
              <a:ahLst/>
              <a:cxnLst/>
              <a:rect l="l" t="t" r="r" b="b"/>
              <a:pathLst>
                <a:path w="1783079" h="277494">
                  <a:moveTo>
                    <a:pt x="178307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83079" y="277367"/>
                  </a:lnTo>
                  <a:lnTo>
                    <a:pt x="17830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1501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8882" y="1147826"/>
            <a:ext cx="4121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1532" y="1118362"/>
            <a:ext cx="305054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(mayor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1,41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57632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RMS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6960" y="1395730"/>
            <a:ext cx="3058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)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9122" y="1979930"/>
            <a:ext cx="2722880" cy="277495"/>
          </a:xfrm>
          <a:custGeom>
            <a:avLst/>
            <a:gdLst/>
            <a:ahLst/>
            <a:cxnLst/>
            <a:rect l="l" t="t" r="r" b="b"/>
            <a:pathLst>
              <a:path w="2722879" h="277494">
                <a:moveTo>
                  <a:pt x="2722499" y="0"/>
                </a:moveTo>
                <a:lnTo>
                  <a:pt x="0" y="0"/>
                </a:lnTo>
                <a:lnTo>
                  <a:pt x="0" y="277367"/>
                </a:lnTo>
                <a:lnTo>
                  <a:pt x="2722499" y="277367"/>
                </a:lnTo>
                <a:lnTo>
                  <a:pt x="27224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4132" y="1673098"/>
            <a:ext cx="706755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una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46045" y="2535047"/>
            <a:ext cx="36099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impurezas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505582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676140" algn="l"/>
              </a:tabLst>
            </a:pPr>
            <a:r>
              <a:rPr sz="1900" b="1" spc="-5" dirty="0">
                <a:latin typeface="Arial"/>
                <a:cs typeface="Arial"/>
              </a:rPr>
              <a:t>Permite	en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8055" y="3367151"/>
            <a:ext cx="6936740" cy="277495"/>
            <a:chOff x="948055" y="3367151"/>
            <a:chExt cx="6936740" cy="277495"/>
          </a:xfrm>
        </p:grpSpPr>
        <p:sp>
          <p:nvSpPr>
            <p:cNvPr id="21" name="object 21"/>
            <p:cNvSpPr/>
            <p:nvPr/>
          </p:nvSpPr>
          <p:spPr>
            <a:xfrm>
              <a:off x="1176832" y="3367151"/>
              <a:ext cx="6708140" cy="277495"/>
            </a:xfrm>
            <a:custGeom>
              <a:avLst/>
              <a:gdLst/>
              <a:ahLst/>
              <a:cxnLst/>
              <a:rect l="l" t="t" r="r" b="b"/>
              <a:pathLst>
                <a:path w="6708140" h="277495">
                  <a:moveTo>
                    <a:pt x="670775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07758" y="277367"/>
                  </a:lnTo>
                  <a:lnTo>
                    <a:pt x="670775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64132" y="3337687"/>
            <a:ext cx="8820785" cy="17030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variar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continuamente,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 marL="12700" marR="9525" algn="just">
              <a:lnSpc>
                <a:spcPct val="96100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micro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amperímetro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la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sensibilidad que permita tomar lecturas desde </a:t>
            </a:r>
            <a:r>
              <a:rPr sz="1900" b="1" spc="-10" dirty="0">
                <a:latin typeface="Arial"/>
                <a:cs typeface="Arial"/>
              </a:rPr>
              <a:t>varios </a:t>
            </a:r>
            <a:r>
              <a:rPr sz="1900" b="1" spc="-5" dirty="0">
                <a:latin typeface="Arial"/>
                <a:cs typeface="Arial"/>
              </a:rPr>
              <a:t>microamperios hasta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miliamperios.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76832" y="5310504"/>
            <a:ext cx="40405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80786" y="5281041"/>
            <a:ext cx="4704715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lang="en-US" sz="1900" b="1" spc="-5" dirty="0" err="1" smtClean="0">
                <a:latin typeface="Arial"/>
                <a:cs typeface="Arial"/>
              </a:rPr>
              <a:t>implementar</a:t>
            </a:r>
            <a:r>
              <a:rPr lang="en-US" sz="1900" b="1" spc="-5" dirty="0" smtClean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utilizando</a:t>
            </a:r>
            <a:r>
              <a:rPr sz="1900" b="1" spc="75" dirty="0" smtClean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746502" y="5865634"/>
            <a:ext cx="5770880" cy="817244"/>
          </a:xfrm>
          <a:custGeom>
            <a:avLst/>
            <a:gdLst/>
            <a:ahLst/>
            <a:cxnLst/>
            <a:rect l="l" t="t" r="r" b="b"/>
            <a:pathLst>
              <a:path w="5770880" h="817245">
                <a:moveTo>
                  <a:pt x="5770753" y="408368"/>
                </a:moveTo>
                <a:lnTo>
                  <a:pt x="3674999" y="408368"/>
                </a:lnTo>
                <a:lnTo>
                  <a:pt x="3674999" y="0"/>
                </a:lnTo>
                <a:lnTo>
                  <a:pt x="0" y="0"/>
                </a:lnTo>
                <a:lnTo>
                  <a:pt x="0" y="408368"/>
                </a:lnTo>
                <a:lnTo>
                  <a:pt x="0" y="816800"/>
                </a:lnTo>
                <a:lnTo>
                  <a:pt x="5770753" y="816800"/>
                </a:lnTo>
                <a:lnTo>
                  <a:pt x="5770753" y="40836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64132" y="5558790"/>
            <a:ext cx="7362190" cy="11315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1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DC;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(Hi-Pot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DC).</a:t>
            </a:r>
            <a:endParaRPr sz="1900" dirty="0">
              <a:latin typeface="Arial"/>
              <a:cs typeface="Arial"/>
            </a:endParaRPr>
          </a:p>
          <a:p>
            <a:pPr marL="2252980" indent="-671830">
              <a:lnSpc>
                <a:spcPts val="3215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Rampa</a:t>
            </a:r>
            <a:endParaRPr sz="2800" dirty="0">
              <a:latin typeface="Arial"/>
              <a:cs typeface="Arial"/>
            </a:endParaRPr>
          </a:p>
          <a:p>
            <a:pPr marL="2252980" indent="-671830">
              <a:lnSpc>
                <a:spcPts val="3290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Tensión</a:t>
            </a:r>
            <a:r>
              <a:rPr sz="2800" b="1" spc="-10" dirty="0">
                <a:latin typeface="Arial"/>
                <a:cs typeface="Arial"/>
              </a:rPr>
              <a:t> por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Pasos.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34082" y="1166186"/>
            <a:ext cx="3379902" cy="3206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249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Rampa: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49851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439925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5025" y="1469390"/>
            <a:ext cx="54597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21130" algn="l"/>
                <a:tab pos="3136900" algn="l"/>
                <a:tab pos="3473450" algn="l"/>
                <a:tab pos="4180840" algn="l"/>
                <a:tab pos="460121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lmen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ión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4517" y="1439925"/>
            <a:ext cx="2800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7875" algn="l"/>
                <a:tab pos="1875789" algn="l"/>
                <a:tab pos="2213610" algn="l"/>
              </a:tabLst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alcanz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717293"/>
            <a:ext cx="1714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deseado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3954" y="1746758"/>
            <a:ext cx="56095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entre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60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90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segundos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68389" y="2301570"/>
            <a:ext cx="3237230" cy="278130"/>
          </a:xfrm>
          <a:custGeom>
            <a:avLst/>
            <a:gdLst/>
            <a:ahLst/>
            <a:cxnLst/>
            <a:rect l="l" t="t" r="r" b="b"/>
            <a:pathLst>
              <a:path w="3237229" h="278130">
                <a:moveTo>
                  <a:pt x="3237229" y="0"/>
                </a:moveTo>
                <a:lnTo>
                  <a:pt x="0" y="0"/>
                </a:lnTo>
                <a:lnTo>
                  <a:pt x="0" y="277672"/>
                </a:lnTo>
                <a:lnTo>
                  <a:pt x="3237229" y="277672"/>
                </a:lnTo>
                <a:lnTo>
                  <a:pt x="32372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330407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952366" y="2301570"/>
            <a:ext cx="18046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</a:tabLst>
            </a:pPr>
            <a:r>
              <a:rPr sz="1900" b="1" spc="-5" dirty="0">
                <a:latin typeface="Arial"/>
                <a:cs typeface="Arial"/>
              </a:rPr>
              <a:t>ni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eri</a:t>
            </a:r>
            <a:r>
              <a:rPr sz="1900" b="1" spc="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272411"/>
            <a:ext cx="882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0870" algn="l"/>
                <a:tab pos="1136015" algn="l"/>
                <a:tab pos="2444115" algn="l"/>
                <a:tab pos="4592320" algn="l"/>
                <a:tab pos="4799330" algn="l"/>
                <a:tab pos="5504180" algn="l"/>
                <a:tab pos="6996430" algn="l"/>
                <a:tab pos="7526655" algn="l"/>
                <a:tab pos="7800340" algn="l"/>
              </a:tabLst>
            </a:pPr>
            <a:r>
              <a:rPr sz="1900" b="1" spc="-5" dirty="0">
                <a:latin typeface="Arial"/>
                <a:cs typeface="Arial"/>
              </a:rPr>
              <a:t>Una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z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minut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549779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63394" y="2579243"/>
            <a:ext cx="39281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3133979"/>
            <a:ext cx="5049648" cy="3206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 por</a:t>
            </a:r>
            <a:r>
              <a:rPr sz="24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Pasos: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484202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3426079"/>
            <a:ext cx="1988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6965" algn="l"/>
              </a:tabLst>
            </a:pPr>
            <a:r>
              <a:rPr sz="1900" b="1" spc="-5" dirty="0">
                <a:latin typeface="Arial"/>
                <a:cs typeface="Arial"/>
              </a:rPr>
              <a:t>Máxima	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3455542"/>
            <a:ext cx="661098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951989" algn="l"/>
                <a:tab pos="2372360" algn="l"/>
                <a:tab pos="3370579" algn="l"/>
                <a:tab pos="3876040" algn="l"/>
                <a:tab pos="4789805" algn="l"/>
                <a:tab pos="5775960" algn="l"/>
              </a:tabLst>
            </a:pPr>
            <a:r>
              <a:rPr sz="1900" b="1" spc="-5" dirty="0">
                <a:latin typeface="Arial"/>
                <a:cs typeface="Arial"/>
              </a:rPr>
              <a:t>incremen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et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3703447"/>
            <a:ext cx="3820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(Usualmente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menos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ocho),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316052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176832" y="4287901"/>
            <a:ext cx="16967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63926" y="4258436"/>
            <a:ext cx="18535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0963" y="4287901"/>
            <a:ext cx="46901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mantenerse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88245" y="4258436"/>
            <a:ext cx="39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535804"/>
            <a:ext cx="4932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etapas,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76136" y="4565269"/>
            <a:ext cx="3187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típicamente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40418" y="4535804"/>
            <a:ext cx="546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2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4132" y="4813173"/>
            <a:ext cx="7907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capacitancias</a:t>
            </a:r>
            <a:r>
              <a:rPr sz="1900" b="1" dirty="0">
                <a:latin typeface="Arial"/>
                <a:cs typeface="Arial"/>
              </a:rPr>
              <a:t> muy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425397"/>
            <a:ext cx="208915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438654" y="5397449"/>
            <a:ext cx="12611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68290"/>
            <a:ext cx="785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estable,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87357" y="5397449"/>
            <a:ext cx="8858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76832" y="5675122"/>
            <a:ext cx="1125220" cy="277495"/>
          </a:xfrm>
          <a:custGeom>
            <a:avLst/>
            <a:gdLst/>
            <a:ahLst/>
            <a:cxnLst/>
            <a:rect l="l" t="t" r="r" b="b"/>
            <a:pathLst>
              <a:path w="1125220" h="277495">
                <a:moveTo>
                  <a:pt x="1124711" y="0"/>
                </a:moveTo>
                <a:lnTo>
                  <a:pt x="0" y="0"/>
                </a:lnTo>
                <a:lnTo>
                  <a:pt x="0" y="277368"/>
                </a:lnTo>
                <a:lnTo>
                  <a:pt x="1124711" y="277368"/>
                </a:lnTo>
                <a:lnTo>
                  <a:pt x="11247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164132" y="5645658"/>
            <a:ext cx="121729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578730" y="1147826"/>
            <a:ext cx="26809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nueva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7442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95365" algn="l"/>
              </a:tabLst>
            </a:pP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una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9781" y="1147826"/>
            <a:ext cx="1303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425194"/>
            <a:ext cx="4641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incrementará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temporalmente.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1673098"/>
            <a:ext cx="4605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7070" algn="l"/>
                <a:tab pos="2153920" algn="l"/>
                <a:tab pos="2600325" algn="l"/>
                <a:tab pos="3288665" algn="l"/>
                <a:tab pos="3708400" algn="l"/>
              </a:tabLst>
            </a:pPr>
            <a:r>
              <a:rPr sz="1900" b="1" spc="-5" dirty="0">
                <a:latin typeface="Arial"/>
                <a:cs typeface="Arial"/>
              </a:rPr>
              <a:t>Nota	Importante:	En	caso	de	percibir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8769" y="1702562"/>
            <a:ext cx="40868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1872614" algn="l"/>
                <a:tab pos="2510155" algn="l"/>
                <a:tab pos="3452495" algn="l"/>
                <a:tab pos="3872865" algn="l"/>
              </a:tabLst>
            </a:pPr>
            <a:r>
              <a:rPr sz="1900" b="1" spc="-5" dirty="0">
                <a:latin typeface="Arial"/>
                <a:cs typeface="Arial"/>
              </a:rPr>
              <a:t>un	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mento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gra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76832" y="1979930"/>
            <a:ext cx="3545204" cy="277495"/>
          </a:xfrm>
          <a:custGeom>
            <a:avLst/>
            <a:gdLst/>
            <a:ahLst/>
            <a:cxnLst/>
            <a:rect l="l" t="t" r="r" b="b"/>
            <a:pathLst>
              <a:path w="3545204" h="277494">
                <a:moveTo>
                  <a:pt x="3545078" y="0"/>
                </a:moveTo>
                <a:lnTo>
                  <a:pt x="0" y="0"/>
                </a:lnTo>
                <a:lnTo>
                  <a:pt x="0" y="277367"/>
                </a:lnTo>
                <a:lnTo>
                  <a:pt x="3545078" y="277367"/>
                </a:lnTo>
                <a:lnTo>
                  <a:pt x="35450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3960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minuto,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2527" y="1979930"/>
            <a:ext cx="3343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abortada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4514" y="1950466"/>
            <a:ext cx="1299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228214"/>
            <a:ext cx="3336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daños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66341" y="2812415"/>
            <a:ext cx="1088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2782950"/>
            <a:ext cx="370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2245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15534" y="2812415"/>
            <a:ext cx="5057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-5" dirty="0">
                <a:latin typeface="Arial"/>
                <a:cs typeface="Arial"/>
              </a:rPr>
              <a:t> Tensión </a:t>
            </a:r>
            <a:r>
              <a:rPr sz="1900" b="1" spc="-10" dirty="0">
                <a:latin typeface="Arial"/>
                <a:cs typeface="Arial"/>
              </a:rPr>
              <a:t>versus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089783"/>
            <a:ext cx="3429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comparar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81854" y="3060318"/>
            <a:ext cx="5297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tomados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previamente,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3337687"/>
            <a:ext cx="1581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06623" y="3643884"/>
            <a:ext cx="5277430" cy="311505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culminar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descargado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pértiga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cuyo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posee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97390" y="1869277"/>
            <a:ext cx="6544943" cy="475559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39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147826"/>
            <a:ext cx="9580373" cy="3206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5.2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¿Es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una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Destructiva?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2748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5415" y="1746758"/>
            <a:ext cx="60178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cautela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modalidad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59550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destructiva.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8055" y="2579243"/>
            <a:ext cx="1529080" cy="277495"/>
            <a:chOff x="948055" y="2579243"/>
            <a:chExt cx="152908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2579243"/>
              <a:ext cx="1300480" cy="277495"/>
            </a:xfrm>
            <a:custGeom>
              <a:avLst/>
              <a:gdLst/>
              <a:ahLst/>
              <a:cxnLst/>
              <a:rect l="l" t="t" r="r" b="b"/>
              <a:pathLst>
                <a:path w="1300480" h="277494">
                  <a:moveTo>
                    <a:pt x="129997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99972" y="277367"/>
                  </a:lnTo>
                  <a:lnTo>
                    <a:pt x="129997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5" y="2607902"/>
              <a:ext cx="208915" cy="19498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64132" y="2549779"/>
            <a:ext cx="8818245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Precaución: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supervisar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variación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5478" y="3133456"/>
            <a:ext cx="5056821" cy="395955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1542415"/>
            <a:chOff x="789431" y="1124085"/>
            <a:chExt cx="9183370" cy="154241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30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61415"/>
              <a:ext cx="295275" cy="295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76832" y="1527301"/>
              <a:ext cx="8796020" cy="1139190"/>
            </a:xfrm>
            <a:custGeom>
              <a:avLst/>
              <a:gdLst/>
              <a:ahLst/>
              <a:cxnLst/>
              <a:rect l="l" t="t" r="r" b="b"/>
              <a:pathLst>
                <a:path w="8796020" h="1139189">
                  <a:moveTo>
                    <a:pt x="7965313" y="759028"/>
                  </a:moveTo>
                  <a:lnTo>
                    <a:pt x="0" y="759028"/>
                  </a:lnTo>
                  <a:lnTo>
                    <a:pt x="0" y="1138809"/>
                  </a:lnTo>
                  <a:lnTo>
                    <a:pt x="7965313" y="1138809"/>
                  </a:lnTo>
                  <a:lnTo>
                    <a:pt x="7965313" y="759028"/>
                  </a:lnTo>
                  <a:close/>
                </a:path>
                <a:path w="8796020" h="1139189">
                  <a:moveTo>
                    <a:pt x="8795893" y="0"/>
                  </a:moveTo>
                  <a:lnTo>
                    <a:pt x="0" y="0"/>
                  </a:lnTo>
                  <a:lnTo>
                    <a:pt x="0" y="379476"/>
                  </a:lnTo>
                  <a:lnTo>
                    <a:pt x="0" y="758952"/>
                  </a:lnTo>
                  <a:lnTo>
                    <a:pt x="8795893" y="758952"/>
                  </a:lnTo>
                  <a:lnTo>
                    <a:pt x="8795893" y="379476"/>
                  </a:lnTo>
                  <a:lnTo>
                    <a:pt x="879589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1147826"/>
            <a:ext cx="9037955" cy="151828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715" rIns="0" bIns="0" rtlCol="0">
            <a:spAutoFit/>
          </a:bodyPr>
          <a:lstStyle/>
          <a:p>
            <a:pPr marL="228600" indent="441325" algn="just">
              <a:lnSpc>
                <a:spcPts val="2990"/>
              </a:lnSpc>
              <a:spcBef>
                <a:spcPts val="45"/>
              </a:spcBef>
            </a:pPr>
            <a:r>
              <a:rPr sz="2600" b="1" i="1" dirty="0">
                <a:latin typeface="Arial"/>
                <a:cs typeface="Arial"/>
              </a:rPr>
              <a:t>Antes del codo de </a:t>
            </a:r>
            <a:r>
              <a:rPr sz="2600" b="1" i="1" spc="-5" dirty="0">
                <a:latin typeface="Arial"/>
                <a:cs typeface="Arial"/>
              </a:rPr>
              <a:t>ruptura, </a:t>
            </a:r>
            <a:r>
              <a:rPr sz="2600" b="1" i="1" dirty="0">
                <a:latin typeface="Arial"/>
                <a:cs typeface="Arial"/>
              </a:rPr>
              <a:t>pequeñas </a:t>
            </a:r>
            <a:r>
              <a:rPr sz="2600" b="1" i="1" spc="-5" dirty="0">
                <a:latin typeface="Arial"/>
                <a:cs typeface="Arial"/>
              </a:rPr>
              <a:t>variaciones </a:t>
            </a:r>
            <a:r>
              <a:rPr sz="2600" b="1" i="1" dirty="0">
                <a:latin typeface="Arial"/>
                <a:cs typeface="Arial"/>
              </a:rPr>
              <a:t>de 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-4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implican</a:t>
            </a:r>
            <a:r>
              <a:rPr sz="2600" b="1" i="1" spc="-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pequeñas</a:t>
            </a:r>
            <a:r>
              <a:rPr sz="2600" b="1" i="1" spc="-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-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-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corriente.</a:t>
            </a:r>
            <a:r>
              <a:rPr sz="2600" b="1" i="1" spc="-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Del </a:t>
            </a:r>
            <a:r>
              <a:rPr sz="2600" b="1" i="1" spc="-7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codo</a:t>
            </a:r>
            <a:r>
              <a:rPr sz="2600" b="1" i="1" spc="29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8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ruptura</a:t>
            </a:r>
            <a:r>
              <a:rPr sz="2600" b="1" i="1" spc="30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</a:t>
            </a:r>
            <a:r>
              <a:rPr sz="2600" b="1" i="1" spc="30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adelante,</a:t>
            </a:r>
            <a:r>
              <a:rPr sz="2600" b="1" i="1" spc="29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pequeñas</a:t>
            </a:r>
            <a:r>
              <a:rPr sz="2600" b="1" i="1" spc="3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28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endParaRPr sz="2600" dirty="0">
              <a:latin typeface="Arial"/>
              <a:cs typeface="Arial"/>
            </a:endParaRPr>
          </a:p>
          <a:p>
            <a:pPr marL="228600" marR="3175" algn="just">
              <a:lnSpc>
                <a:spcPts val="2910"/>
              </a:lnSpc>
            </a:pP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implican</a:t>
            </a:r>
            <a:r>
              <a:rPr sz="2600" b="1" i="1" dirty="0">
                <a:latin typeface="Arial"/>
                <a:cs typeface="Arial"/>
              </a:rPr>
              <a:t> grandes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corriente.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7927" y="3065399"/>
            <a:ext cx="9025255" cy="379730"/>
            <a:chOff x="947927" y="3065399"/>
            <a:chExt cx="9025255" cy="379730"/>
          </a:xfrm>
        </p:grpSpPr>
        <p:sp>
          <p:nvSpPr>
            <p:cNvPr id="12" name="object 12"/>
            <p:cNvSpPr/>
            <p:nvPr/>
          </p:nvSpPr>
          <p:spPr>
            <a:xfrm>
              <a:off x="947927" y="3065399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3078480"/>
              <a:ext cx="295275" cy="29591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47927" y="3065399"/>
            <a:ext cx="9025255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  <a:tabLst>
                <a:tab pos="1249045" algn="l"/>
                <a:tab pos="1809114" algn="l"/>
                <a:tab pos="3780790" algn="l"/>
                <a:tab pos="4323080" algn="l"/>
                <a:tab pos="5452110" algn="l"/>
                <a:tab pos="7259320" algn="l"/>
                <a:tab pos="7691755" algn="l"/>
                <a:tab pos="8636000" algn="l"/>
              </a:tabLst>
            </a:pPr>
            <a:r>
              <a:rPr sz="2600" b="1" i="1" dirty="0">
                <a:latin typeface="Arial"/>
                <a:cs typeface="Arial"/>
              </a:rPr>
              <a:t>En	un	a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slamien</a:t>
            </a:r>
            <a:r>
              <a:rPr sz="2600" b="1" i="1" spc="-2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o	en	bu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na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ondic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ó</a:t>
            </a:r>
            <a:r>
              <a:rPr sz="2600" b="1" i="1" spc="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,	el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odo	de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3444875"/>
            <a:ext cx="8796020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spc="-5" dirty="0">
                <a:latin typeface="Arial"/>
                <a:cs typeface="Arial"/>
              </a:rPr>
              <a:t>ruptura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se</a:t>
            </a:r>
            <a:r>
              <a:rPr sz="2600" b="1" i="1" spc="27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encuentra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muy</a:t>
            </a:r>
            <a:r>
              <a:rPr sz="2600" b="1" i="1" spc="26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por</a:t>
            </a:r>
            <a:r>
              <a:rPr sz="2600" b="1" i="1" spc="254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encima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2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254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824300"/>
            <a:ext cx="1193800" cy="3803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60"/>
              </a:lnSpc>
            </a:pPr>
            <a:r>
              <a:rPr sz="2600" b="1" i="1" dirty="0">
                <a:latin typeface="Arial"/>
                <a:cs typeface="Arial"/>
              </a:rPr>
              <a:t>prue</a:t>
            </a:r>
            <a:r>
              <a:rPr sz="2600" b="1" i="1" spc="-15" dirty="0">
                <a:latin typeface="Arial"/>
                <a:cs typeface="Arial"/>
              </a:rPr>
              <a:t>b</a:t>
            </a:r>
            <a:r>
              <a:rPr sz="2600" b="1" i="1" dirty="0">
                <a:latin typeface="Arial"/>
                <a:cs typeface="Arial"/>
              </a:rPr>
              <a:t>a.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47927" y="4583557"/>
            <a:ext cx="9025255" cy="381000"/>
            <a:chOff x="947927" y="4583557"/>
            <a:chExt cx="9025255" cy="381000"/>
          </a:xfrm>
        </p:grpSpPr>
        <p:sp>
          <p:nvSpPr>
            <p:cNvPr id="18" name="object 18"/>
            <p:cNvSpPr/>
            <p:nvPr/>
          </p:nvSpPr>
          <p:spPr>
            <a:xfrm>
              <a:off x="947927" y="4583557"/>
              <a:ext cx="9025255" cy="381000"/>
            </a:xfrm>
            <a:custGeom>
              <a:avLst/>
              <a:gdLst/>
              <a:ahLst/>
              <a:cxnLst/>
              <a:rect l="l" t="t" r="r" b="b"/>
              <a:pathLst>
                <a:path w="9025255" h="381000">
                  <a:moveTo>
                    <a:pt x="9024874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9024874" y="38099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4596130"/>
              <a:ext cx="295275" cy="29591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47927" y="4583557"/>
            <a:ext cx="9025255" cy="381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En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un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aislamiento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con</a:t>
            </a:r>
            <a:r>
              <a:rPr sz="2600" b="1" i="1" spc="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problemas,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codo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ruptura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964557"/>
            <a:ext cx="8796020" cy="3898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pudiera</a:t>
            </a:r>
            <a:r>
              <a:rPr sz="2600" b="1" i="1" spc="229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estar</a:t>
            </a:r>
            <a:r>
              <a:rPr sz="2600" b="1" i="1" spc="2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en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rango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prueba</a:t>
            </a:r>
            <a:r>
              <a:rPr sz="2600" b="1" i="1" spc="2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y</a:t>
            </a:r>
            <a:r>
              <a:rPr sz="2600" b="1" i="1" spc="229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5354404"/>
            <a:ext cx="8796020" cy="3695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855344" algn="l"/>
                <a:tab pos="1895475" algn="l"/>
                <a:tab pos="3649979" algn="l"/>
                <a:tab pos="5184140" algn="l"/>
                <a:tab pos="5764530" algn="l"/>
                <a:tab pos="6233160" algn="l"/>
                <a:tab pos="7601584" algn="l"/>
              </a:tabLst>
            </a:pPr>
            <a:r>
              <a:rPr sz="2600" b="1" i="1" dirty="0">
                <a:latin typeface="Arial"/>
                <a:cs typeface="Arial"/>
              </a:rPr>
              <a:t>e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te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aso,	pe</a:t>
            </a:r>
            <a:r>
              <a:rPr sz="2600" b="1" i="1" spc="-15" dirty="0">
                <a:latin typeface="Arial"/>
                <a:cs typeface="Arial"/>
              </a:rPr>
              <a:t>q</a:t>
            </a:r>
            <a:r>
              <a:rPr sz="2600" b="1" i="1" dirty="0">
                <a:latin typeface="Arial"/>
                <a:cs typeface="Arial"/>
              </a:rPr>
              <a:t>u</a:t>
            </a:r>
            <a:r>
              <a:rPr sz="2600" b="1" i="1" spc="-2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ños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ambi</a:t>
            </a:r>
            <a:r>
              <a:rPr sz="2600" b="1" i="1" spc="-15" dirty="0">
                <a:latin typeface="Arial"/>
                <a:cs typeface="Arial"/>
              </a:rPr>
              <a:t>o</a:t>
            </a:r>
            <a:r>
              <a:rPr sz="2600" b="1" i="1" dirty="0">
                <a:latin typeface="Arial"/>
                <a:cs typeface="Arial"/>
              </a:rPr>
              <a:t>s	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	</a:t>
            </a:r>
            <a:r>
              <a:rPr sz="2600" b="1" i="1" spc="-20" dirty="0">
                <a:latin typeface="Arial"/>
                <a:cs typeface="Arial"/>
              </a:rPr>
              <a:t>l</a:t>
            </a:r>
            <a:r>
              <a:rPr sz="2600" b="1" i="1" dirty="0">
                <a:latin typeface="Arial"/>
                <a:cs typeface="Arial"/>
              </a:rPr>
              <a:t>a	t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ón	pudie</a:t>
            </a:r>
            <a:r>
              <a:rPr sz="2600" b="1" i="1" spc="-15" dirty="0">
                <a:latin typeface="Arial"/>
                <a:cs typeface="Arial"/>
              </a:rPr>
              <a:t>r</a:t>
            </a:r>
            <a:r>
              <a:rPr sz="2600" b="1" i="1" dirty="0">
                <a:latin typeface="Arial"/>
                <a:cs typeface="Arial"/>
              </a:rPr>
              <a:t>a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723890"/>
            <a:ext cx="6330315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indicar </a:t>
            </a:r>
            <a:r>
              <a:rPr sz="2600" b="1" i="1" spc="-5" dirty="0">
                <a:latin typeface="Arial"/>
                <a:cs typeface="Arial"/>
              </a:rPr>
              <a:t>grandes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cambios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10" dirty="0">
                <a:latin typeface="Arial"/>
                <a:cs typeface="Arial"/>
              </a:rPr>
              <a:t>de</a:t>
            </a:r>
            <a:r>
              <a:rPr sz="2600" b="1" i="1" spc="-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corriente.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181465" cy="6412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9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5.3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Continua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otro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880" y="2354246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27957" y="2296122"/>
            <a:ext cx="88188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Aire,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SF6,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vacío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880" y="3186731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6095" y="3158072"/>
            <a:ext cx="4298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7957" y="3128608"/>
            <a:ext cx="8820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45685" algn="l"/>
              </a:tabLst>
            </a:pPr>
            <a:r>
              <a:rPr sz="1900" b="1" spc="-5" dirty="0">
                <a:latin typeface="Arial"/>
                <a:cs typeface="Arial"/>
              </a:rPr>
              <a:t>Las	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describieron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7957" y="3405976"/>
            <a:ext cx="6846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19434" y="3435440"/>
            <a:ext cx="1930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40657" y="3712808"/>
            <a:ext cx="4951095" cy="277495"/>
          </a:xfrm>
          <a:custGeom>
            <a:avLst/>
            <a:gdLst/>
            <a:ahLst/>
            <a:cxnLst/>
            <a:rect l="l" t="t" r="r" b="b"/>
            <a:pathLst>
              <a:path w="4951095" h="277495">
                <a:moveTo>
                  <a:pt x="4950587" y="0"/>
                </a:moveTo>
                <a:lnTo>
                  <a:pt x="0" y="0"/>
                </a:lnTo>
                <a:lnTo>
                  <a:pt x="0" y="277367"/>
                </a:lnTo>
                <a:lnTo>
                  <a:pt x="4950587" y="277367"/>
                </a:lnTo>
                <a:lnTo>
                  <a:pt x="49505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27957" y="3683343"/>
            <a:ext cx="504317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aceptación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10387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10"/>
              </a:lnSpc>
              <a:tabLst>
                <a:tab pos="579120" algn="l"/>
                <a:tab pos="2172335" algn="l"/>
                <a:tab pos="2682875" algn="l"/>
                <a:tab pos="4039870" algn="l"/>
                <a:tab pos="4551680" algn="l"/>
                <a:tab pos="6061075" algn="l"/>
                <a:tab pos="7535545" algn="l"/>
                <a:tab pos="8050530" algn="l"/>
              </a:tabLst>
            </a:pPr>
            <a:r>
              <a:rPr sz="2400" b="1" spc="-5" dirty="0">
                <a:latin typeface="Arial"/>
                <a:cs typeface="Arial"/>
              </a:rPr>
              <a:t>5.4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Ejec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ción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P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rueb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rr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nt</a:t>
            </a:r>
            <a:r>
              <a:rPr sz="24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nua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</a:t>
            </a:r>
            <a:r>
              <a:rPr sz="2400" b="1" i="1" spc="-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ipos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</a:t>
            </a:r>
            <a:r>
              <a:rPr lang="es-AR"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lang="es-A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  <a:p>
            <a:pPr>
              <a:lnSpc>
                <a:spcPts val="2710"/>
              </a:lnSpc>
              <a:tabLst>
                <a:tab pos="579120" algn="l"/>
                <a:tab pos="2172335" algn="l"/>
                <a:tab pos="2682875" algn="l"/>
                <a:tab pos="4039870" algn="l"/>
                <a:tab pos="4551680" algn="l"/>
                <a:tab pos="6061075" algn="l"/>
                <a:tab pos="7535545" algn="l"/>
                <a:tab pos="805053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98346"/>
            <a:ext cx="154305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15514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2096769"/>
            <a:ext cx="882142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57200" algn="l"/>
                <a:tab pos="1908175" algn="l"/>
                <a:tab pos="2407920" algn="l"/>
                <a:tab pos="4356100" algn="l"/>
                <a:tab pos="6290310" algn="l"/>
                <a:tab pos="6950709" algn="l"/>
                <a:tab pos="8027034" algn="l"/>
                <a:tab pos="845947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scribi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án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procedimient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recomen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  equipos 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 eléctrica.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98699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929255"/>
            <a:ext cx="5475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2600" algn="l"/>
                <a:tab pos="2052955" algn="l"/>
                <a:tab pos="3248025" algn="l"/>
                <a:tab pos="3718560" algn="l"/>
                <a:tab pos="4524375" algn="l"/>
              </a:tabLst>
            </a:pPr>
            <a:r>
              <a:rPr sz="1900" b="1" spc="-5" dirty="0">
                <a:latin typeface="Arial"/>
                <a:cs typeface="Arial"/>
              </a:rPr>
              <a:t>La	inf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tenida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7741" y="2958719"/>
            <a:ext cx="3155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11885" algn="l"/>
                <a:tab pos="1501775" algn="l"/>
                <a:tab pos="2871470" algn="l"/>
              </a:tabLst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esi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3236087"/>
            <a:ext cx="79838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950085" algn="l"/>
                <a:tab pos="3414395" algn="l"/>
                <a:tab pos="4839970" algn="l"/>
                <a:tab pos="5421630" algn="l"/>
                <a:tab pos="6445250" algn="l"/>
                <a:tab pos="7172959" algn="l"/>
              </a:tabLst>
            </a:pP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pla</a:t>
            </a:r>
            <a:r>
              <a:rPr sz="1900" b="1" spc="5" dirty="0">
                <a:latin typeface="Arial"/>
                <a:cs typeface="Arial"/>
              </a:rPr>
              <a:t>z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80981" y="3206623"/>
            <a:ext cx="6057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3065" algn="l"/>
              </a:tabLst>
            </a:pPr>
            <a:r>
              <a:rPr sz="1900" b="1" spc="-5" dirty="0">
                <a:latin typeface="Arial"/>
                <a:cs typeface="Arial"/>
              </a:rPr>
              <a:t>o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483991"/>
            <a:ext cx="881507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1675130" algn="l"/>
                <a:tab pos="2104390" algn="l"/>
                <a:tab pos="2679700" algn="l"/>
                <a:tab pos="3027045" algn="l"/>
                <a:tab pos="3964940" algn="l"/>
                <a:tab pos="4822190" algn="l"/>
                <a:tab pos="5330825" algn="l"/>
                <a:tab pos="6818630" algn="l"/>
                <a:tab pos="8025130" algn="l"/>
                <a:tab pos="860044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ergiza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iendo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  posibilidad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 </a:t>
            </a:r>
            <a:r>
              <a:rPr sz="1900" b="1" dirty="0">
                <a:latin typeface="Arial"/>
                <a:cs typeface="Arial"/>
              </a:rPr>
              <a:t>mínima.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4345813"/>
            <a:ext cx="9025255" cy="350520"/>
            <a:chOff x="947927" y="4345813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4345813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4357370"/>
              <a:ext cx="271144" cy="27114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4345813"/>
            <a:ext cx="90252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equipos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eléctricos pueden</a:t>
            </a:r>
            <a:r>
              <a:rPr sz="24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agruparse</a:t>
            </a:r>
            <a:r>
              <a:rPr sz="24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dos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grandes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696333"/>
            <a:ext cx="879602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1271905" algn="l"/>
                <a:tab pos="2662555" algn="l"/>
                <a:tab pos="3358515" algn="l"/>
                <a:tab pos="4580255" algn="l"/>
                <a:tab pos="5344795" algn="l"/>
                <a:tab pos="7328534" algn="l"/>
                <a:tab pos="7653020" algn="l"/>
                <a:tab pos="8248650" algn="l"/>
              </a:tabLst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grup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s,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aq</a:t>
            </a:r>
            <a:r>
              <a:rPr sz="24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ellos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que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</a:t>
            </a:r>
            <a:r>
              <a:rPr sz="24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acitancia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que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8679" y="5046853"/>
            <a:ext cx="430276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poseen </a:t>
            </a:r>
            <a:r>
              <a:rPr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una alta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capacitancia.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7927" y="5661405"/>
            <a:ext cx="228904" cy="27736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5631942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70557" y="5661405"/>
            <a:ext cx="53073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barras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44308" y="5631942"/>
            <a:ext cx="1936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47733" y="5661405"/>
            <a:ext cx="93789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938773"/>
            <a:ext cx="25260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02354" y="5938773"/>
            <a:ext cx="222885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30772" y="5938773"/>
            <a:ext cx="40424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216116"/>
            <a:ext cx="44278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capacitiva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decrecen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muy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7927" y="1147826"/>
              <a:ext cx="228904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48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0850" y="1147826"/>
            <a:ext cx="31762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simple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2939" y="1118362"/>
            <a:ext cx="3795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6566" y="1147826"/>
            <a:ext cx="1300734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 err="1">
                <a:latin typeface="Arial"/>
                <a:cs typeface="Arial"/>
              </a:rPr>
              <a:t>s</a:t>
            </a:r>
            <a:r>
              <a:rPr sz="1900" b="1" dirty="0" err="1">
                <a:latin typeface="Arial"/>
                <a:cs typeface="Arial"/>
              </a:rPr>
              <a:t>u</a:t>
            </a:r>
            <a:r>
              <a:rPr sz="1900" b="1" spc="-5" dirty="0" err="1">
                <a:latin typeface="Arial"/>
                <a:cs typeface="Arial"/>
              </a:rPr>
              <a:t>fi</a:t>
            </a:r>
            <a:r>
              <a:rPr sz="1900" b="1" dirty="0" err="1">
                <a:latin typeface="Arial"/>
                <a:cs typeface="Arial"/>
              </a:rPr>
              <a:t>c</a:t>
            </a:r>
            <a:r>
              <a:rPr sz="1900" b="1" spc="-5" dirty="0" err="1">
                <a:latin typeface="Arial"/>
                <a:cs typeface="Arial"/>
              </a:rPr>
              <a:t>ie</a:t>
            </a:r>
            <a:r>
              <a:rPr sz="1900" b="1" dirty="0" err="1">
                <a:latin typeface="Arial"/>
                <a:cs typeface="Arial"/>
              </a:rPr>
              <a:t>n</a:t>
            </a:r>
            <a:r>
              <a:rPr lang="es-ES"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1056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ya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78633" y="1425194"/>
            <a:ext cx="4949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estabilizará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1950466"/>
            <a:ext cx="835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3709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1473" y="1979930"/>
            <a:ext cx="36861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80770" algn="l"/>
                <a:tab pos="1663700" algn="l"/>
                <a:tab pos="2233295" algn="l"/>
              </a:tabLst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4440" y="1950466"/>
            <a:ext cx="447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045" algn="l"/>
              </a:tabLst>
            </a:pPr>
            <a:r>
              <a:rPr sz="1900" b="1" spc="-5" dirty="0">
                <a:latin typeface="Arial"/>
                <a:cs typeface="Arial"/>
              </a:rPr>
              <a:t>,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03213" y="1979930"/>
            <a:ext cx="35699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88085" algn="l"/>
                <a:tab pos="250825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rri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crecen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257298"/>
            <a:ext cx="134112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tamente,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05785" y="2228214"/>
            <a:ext cx="737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difícil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estable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2505582"/>
            <a:ext cx="815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rápi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3060318"/>
            <a:ext cx="1167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3880" algn="l"/>
              </a:tabLst>
            </a:pPr>
            <a:r>
              <a:rPr sz="1900" b="1" spc="-5" dirty="0">
                <a:latin typeface="Arial"/>
                <a:cs typeface="Arial"/>
              </a:rPr>
              <a:t>Por	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0657" y="3089783"/>
            <a:ext cx="75025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33095" algn="l"/>
                <a:tab pos="1226820" algn="l"/>
                <a:tab pos="1657985" algn="l"/>
                <a:tab pos="2734310" algn="l"/>
                <a:tab pos="3836035" algn="l"/>
                <a:tab pos="4268470" algn="l"/>
                <a:tab pos="5425440" algn="l"/>
                <a:tab pos="5857875" algn="l"/>
                <a:tab pos="706755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iere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6832" y="3367151"/>
            <a:ext cx="24142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muestren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tendencias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78478" y="3337687"/>
            <a:ext cx="6327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ocurre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72057" y="1182243"/>
            <a:ext cx="4855973" cy="3206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Transformadores.</a:t>
            </a:r>
            <a:endParaRPr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6052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8468" y="1746758"/>
            <a:ext cx="26644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son</a:t>
            </a:r>
            <a:r>
              <a:rPr sz="1900" b="1" i="1" spc="2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catalogadas</a:t>
            </a:r>
            <a:r>
              <a:rPr sz="1900" b="1" i="1" spc="2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29756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concluyentes.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46242" y="2579243"/>
            <a:ext cx="3455670" cy="277495"/>
          </a:xfrm>
          <a:custGeom>
            <a:avLst/>
            <a:gdLst/>
            <a:ahLst/>
            <a:cxnLst/>
            <a:rect l="l" t="t" r="r" b="b"/>
            <a:pathLst>
              <a:path w="3455670" h="277494">
                <a:moveTo>
                  <a:pt x="3455542" y="0"/>
                </a:moveTo>
                <a:lnTo>
                  <a:pt x="0" y="0"/>
                </a:lnTo>
                <a:lnTo>
                  <a:pt x="0" y="277367"/>
                </a:lnTo>
                <a:lnTo>
                  <a:pt x="3455542" y="277367"/>
                </a:lnTo>
                <a:lnTo>
                  <a:pt x="34555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26079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25777" y="2856611"/>
            <a:ext cx="2964815" cy="277495"/>
          </a:xfrm>
          <a:custGeom>
            <a:avLst/>
            <a:gdLst/>
            <a:ahLst/>
            <a:cxnLst/>
            <a:rect l="l" t="t" r="r" b="b"/>
            <a:pathLst>
              <a:path w="2964815" h="277494">
                <a:moveTo>
                  <a:pt x="2964434" y="0"/>
                </a:moveTo>
                <a:lnTo>
                  <a:pt x="0" y="0"/>
                </a:lnTo>
                <a:lnTo>
                  <a:pt x="0" y="277367"/>
                </a:lnTo>
                <a:lnTo>
                  <a:pt x="2964434" y="277367"/>
                </a:lnTo>
                <a:lnTo>
                  <a:pt x="296443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64132" y="2549779"/>
            <a:ext cx="8822055" cy="142430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Proveen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devanados,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carbonización.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Arial"/>
              <a:cs typeface="Arial"/>
            </a:endParaRPr>
          </a:p>
          <a:p>
            <a:pPr marL="12700" marR="571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C57.12,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60076-1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62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1995,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específico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medición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aislamiento.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3439752"/>
            <a:ext cx="208915" cy="1949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4272195"/>
            <a:ext cx="208915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4214241"/>
            <a:ext cx="39217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3250" algn="l"/>
                <a:tab pos="1395095" algn="l"/>
                <a:tab pos="1852295" algn="l"/>
              </a:tabLst>
            </a:pPr>
            <a:r>
              <a:rPr sz="1900" b="1" spc="-5" dirty="0">
                <a:latin typeface="Arial"/>
                <a:cs typeface="Arial"/>
              </a:rPr>
              <a:t>Las	fallas	en	transformadores</a:t>
            </a:r>
            <a:r>
              <a:rPr sz="1100" b="1" spc="-5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49290" y="4243704"/>
            <a:ext cx="45866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41805" algn="l"/>
                <a:tab pos="2198370" algn="l"/>
                <a:tab pos="2802890" algn="l"/>
                <a:tab pos="3459479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inci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22942" y="4314825"/>
            <a:ext cx="1631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21073"/>
            <a:ext cx="29705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5322" y="4491609"/>
            <a:ext cx="34036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detectarla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tiempo</a:t>
            </a:r>
            <a:r>
              <a:rPr sz="1100" b="1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7568" y="4521073"/>
            <a:ext cx="22453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daño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4768977"/>
            <a:ext cx="1635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ocurra.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16340" cy="96180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90"/>
              </a:lnSpc>
              <a:tabLst>
                <a:tab pos="1228725" algn="l"/>
                <a:tab pos="1682750" algn="l"/>
                <a:tab pos="3006090" algn="l"/>
                <a:tab pos="4297045" algn="l"/>
                <a:tab pos="4921250" algn="l"/>
                <a:tab pos="6041390" algn="l"/>
                <a:tab pos="7573645" algn="l"/>
                <a:tab pos="8462010" algn="l"/>
              </a:tabLst>
            </a:pPr>
            <a:r>
              <a:rPr sz="24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rueb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continua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</a:t>
            </a:r>
            <a:r>
              <a:rPr lang="en-US"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efectu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rse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sobre</a:t>
            </a:r>
            <a:r>
              <a:rPr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lang="en-US"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</a:t>
            </a:r>
            <a:r>
              <a:rPr lang="es-AR" sz="2400" b="1" spc="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lang="es-AR" sz="24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</a:t>
            </a:r>
            <a:r>
              <a:rPr lang="es-A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lang="es-AR" sz="2400" b="1" spc="-5" dirty="0">
                <a:latin typeface="Arial"/>
                <a:cs typeface="Arial"/>
              </a:rPr>
              <a:t>:</a:t>
            </a:r>
            <a:endParaRPr lang="es-AR" sz="2400" dirty="0">
              <a:latin typeface="Arial"/>
              <a:cs typeface="Arial"/>
            </a:endParaRPr>
          </a:p>
          <a:p>
            <a:pPr>
              <a:lnSpc>
                <a:spcPts val="2490"/>
              </a:lnSpc>
              <a:tabLst>
                <a:tab pos="1228725" algn="l"/>
                <a:tab pos="1682750" algn="l"/>
                <a:tab pos="3006090" algn="l"/>
                <a:tab pos="4297045" algn="l"/>
                <a:tab pos="4921250" algn="l"/>
                <a:tab pos="6041390" algn="l"/>
                <a:tab pos="7573645" algn="l"/>
                <a:tab pos="8462010" algn="l"/>
              </a:tabLst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69390"/>
            <a:ext cx="2002789" cy="3200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4892" y="2198634"/>
            <a:ext cx="7367956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2800" b="1" i="1" spc="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28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4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Aislamiento:</a:t>
            </a:r>
            <a:endParaRPr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651717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76832" y="2623439"/>
            <a:ext cx="7809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Determinar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existe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camino</a:t>
            </a:r>
            <a:r>
              <a:rPr sz="19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en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206707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3148711"/>
            <a:ext cx="881761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474470" algn="l"/>
                <a:tab pos="2763520" algn="l"/>
                <a:tab pos="3314065" algn="l"/>
                <a:tab pos="4937760" algn="l"/>
                <a:tab pos="6240145" algn="l"/>
                <a:tab pos="7260590" algn="l"/>
                <a:tab pos="7703820" algn="l"/>
                <a:tab pos="8670925" algn="l"/>
              </a:tabLst>
            </a:pPr>
            <a:r>
              <a:rPr sz="1900" b="1" spc="-1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tempera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ura,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  tamaño del equipo.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realizarse: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038557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618741" y="4565269"/>
            <a:ext cx="44919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842636"/>
            <a:ext cx="4923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ensayos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rutinarios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mantenimiento,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120004"/>
            <a:ext cx="47085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bajo la sospecha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 </a:t>
            </a:r>
            <a:r>
              <a:rPr sz="1900" b="1" spc="-5" dirty="0">
                <a:latin typeface="Arial"/>
                <a:cs typeface="Arial"/>
              </a:rPr>
              <a:t>equipo,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6041" y="5368290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5397449"/>
            <a:ext cx="527240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después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reparar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0435" y="59803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56512" y="5923026"/>
            <a:ext cx="8826500" cy="31418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 err="1">
                <a:latin typeface="Arial"/>
                <a:cs typeface="Arial"/>
              </a:rPr>
              <a:t>grados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 err="1" smtClean="0">
                <a:latin typeface="Arial"/>
                <a:cs typeface="Arial"/>
              </a:rPr>
              <a:t>centígrados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29895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Procedimiento de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Prueba.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1573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702562"/>
            <a:ext cx="5575376" cy="2564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800" b="1" i="1" spc="3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quit</a:t>
            </a:r>
            <a:r>
              <a:rPr lang="es-AR" sz="1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ar</a:t>
            </a:r>
            <a:r>
              <a:rPr sz="1800" b="1" i="1" spc="3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8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18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</a:t>
            </a:r>
            <a:r>
              <a:rPr sz="1800" b="1" i="1" spc="3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i="1" spc="3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1784" y="1671573"/>
            <a:ext cx="3324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asegúrese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mismo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33702"/>
            <a:ext cx="4407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encuentre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efectivamente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puesto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459863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490851"/>
            <a:ext cx="2341068" cy="2564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800" b="1" i="1" spc="1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</a:t>
            </a:r>
            <a:r>
              <a:rPr lang="es-AR" sz="18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uar</a:t>
            </a:r>
            <a:r>
              <a:rPr sz="1800" b="1" i="1" spc="1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12363" y="2459863"/>
            <a:ext cx="3265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aislamiento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2208" y="2490851"/>
            <a:ext cx="3220720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170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800" b="1" i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posee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754503"/>
            <a:ext cx="3453765" cy="2622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niveles</a:t>
            </a:r>
            <a:r>
              <a:rPr sz="18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adecuados</a:t>
            </a:r>
            <a:r>
              <a:rPr sz="18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7846" y="2723515"/>
            <a:ext cx="536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rigidez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dieléctrica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aire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menor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985642"/>
            <a:ext cx="9048750" cy="1105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aceite.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Arial"/>
              <a:cs typeface="Arial"/>
            </a:endParaRPr>
          </a:p>
          <a:p>
            <a:pPr marL="241300" marR="5080" indent="-229235">
              <a:lnSpc>
                <a:spcPts val="2080"/>
              </a:lnSpc>
              <a:buFont typeface="Wingdings"/>
              <a:buChar char=""/>
              <a:tabLst>
                <a:tab pos="241935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Desconect</a:t>
            </a:r>
            <a:r>
              <a:rPr lang="es-AR" sz="1800" b="1" spc="-5" dirty="0" err="1" smtClean="0">
                <a:latin typeface="Arial"/>
                <a:cs typeface="Arial"/>
              </a:rPr>
              <a:t>ar</a:t>
            </a:r>
            <a:r>
              <a:rPr sz="1800" b="1" spc="300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tanto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2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lado</a:t>
            </a:r>
            <a:r>
              <a:rPr sz="1800" b="1" spc="3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AT,</a:t>
            </a:r>
            <a:r>
              <a:rPr sz="1800" b="1" spc="3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BT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2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terciario,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caso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existir.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deben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desconectados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pararrayos.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301109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4332097"/>
            <a:ext cx="8796020" cy="2564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</a:t>
            </a:r>
            <a:r>
              <a:rPr lang="es-AR" sz="1800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ar</a:t>
            </a:r>
            <a:r>
              <a:rPr sz="1800" i="1" spc="2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entre</a:t>
            </a:r>
            <a:r>
              <a:rPr sz="1800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</a:t>
            </a:r>
            <a:r>
              <a:rPr sz="1800" i="1" spc="2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800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terminales</a:t>
            </a:r>
            <a:r>
              <a:rPr sz="1800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i="1" spc="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</a:t>
            </a:r>
            <a:r>
              <a:rPr sz="1800" i="1" spc="2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i="1" spc="3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r>
              <a:rPr sz="1800" b="1" spc="-5" dirty="0">
                <a:latin typeface="Arial"/>
                <a:cs typeface="Arial"/>
              </a:rPr>
              <a:t>,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</a:t>
            </a:r>
            <a:r>
              <a:rPr sz="1800" b="1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mismo</a:t>
            </a:r>
            <a:r>
              <a:rPr sz="1800" b="1" i="1" spc="2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debe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94225"/>
            <a:ext cx="5889625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  <a:tabLst>
                <a:tab pos="1005205" algn="l"/>
                <a:tab pos="1553210" algn="l"/>
                <a:tab pos="2025014" algn="l"/>
                <a:tab pos="3311525" algn="l"/>
                <a:tab pos="3719829" algn="l"/>
                <a:tab pos="4320540" algn="l"/>
                <a:tab pos="4589780" algn="l"/>
                <a:tab pos="5138420" algn="l"/>
                <a:tab pos="5469890" algn="l"/>
              </a:tabLst>
            </a:pPr>
            <a:r>
              <a:rPr sz="1800" b="1" spc="-5" dirty="0">
                <a:latin typeface="Arial"/>
                <a:cs typeface="Arial"/>
              </a:rPr>
              <a:t>ha</a:t>
            </a:r>
            <a:r>
              <a:rPr sz="1800" b="1" spc="-15" dirty="0">
                <a:latin typeface="Arial"/>
                <a:cs typeface="Arial"/>
              </a:rPr>
              <a:t>ce</a:t>
            </a:r>
            <a:r>
              <a:rPr sz="1800" b="1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	l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minal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con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53453" y="4563236"/>
            <a:ext cx="2930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675" algn="l"/>
                <a:tab pos="1109980" algn="l"/>
                <a:tab pos="1772285" algn="l"/>
                <a:tab pos="2180590" algn="l"/>
              </a:tabLst>
            </a:pPr>
            <a:r>
              <a:rPr sz="1800" b="1" dirty="0">
                <a:latin typeface="Arial"/>
                <a:cs typeface="Arial"/>
              </a:rPr>
              <a:t>iario,	</a:t>
            </a:r>
            <a:r>
              <a:rPr sz="1800" b="1" spc="-5" dirty="0">
                <a:latin typeface="Arial"/>
                <a:cs typeface="Arial"/>
              </a:rPr>
              <a:t>en	caso	de	existir,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826889"/>
            <a:ext cx="8821420" cy="8255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800" b="1" spc="-5" dirty="0">
                <a:latin typeface="Arial"/>
                <a:cs typeface="Arial"/>
              </a:rPr>
              <a:t>verificando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que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cables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utilizados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encuentran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separados adecuadamente de </a:t>
            </a:r>
            <a:r>
              <a:rPr sz="1800" b="1" dirty="0">
                <a:latin typeface="Arial"/>
                <a:cs typeface="Arial"/>
              </a:rPr>
              <a:t>todas </a:t>
            </a:r>
            <a:r>
              <a:rPr sz="1800" b="1" spc="-5" dirty="0">
                <a:latin typeface="Arial"/>
                <a:cs typeface="Arial"/>
              </a:rPr>
              <a:t>las partes metálicas </a:t>
            </a:r>
            <a:r>
              <a:rPr sz="1800" b="1" dirty="0">
                <a:latin typeface="Arial"/>
                <a:cs typeface="Arial"/>
              </a:rPr>
              <a:t>o </a:t>
            </a:r>
            <a:r>
              <a:rPr sz="1800" b="1" spc="-5" dirty="0">
                <a:latin typeface="Arial"/>
                <a:cs typeface="Arial"/>
              </a:rPr>
              <a:t>puestas a tierra del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09665" y="5909817"/>
            <a:ext cx="3365500" cy="262255"/>
          </a:xfrm>
          <a:custGeom>
            <a:avLst/>
            <a:gdLst/>
            <a:ahLst/>
            <a:cxnLst/>
            <a:rect l="l" t="t" r="r" b="b"/>
            <a:pathLst>
              <a:path w="3365500" h="262254">
                <a:moveTo>
                  <a:pt x="3365246" y="0"/>
                </a:moveTo>
                <a:lnTo>
                  <a:pt x="0" y="0"/>
                </a:lnTo>
                <a:lnTo>
                  <a:pt x="0" y="262128"/>
                </a:lnTo>
                <a:lnTo>
                  <a:pt x="3365246" y="262128"/>
                </a:lnTo>
                <a:lnTo>
                  <a:pt x="33652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271014" y="5909817"/>
            <a:ext cx="1497330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Me</a:t>
            </a:r>
            <a:r>
              <a:rPr sz="1800" b="1" spc="-20" dirty="0">
                <a:latin typeface="Arial"/>
                <a:cs typeface="Arial"/>
              </a:rPr>
              <a:t>g</a:t>
            </a:r>
            <a:r>
              <a:rPr sz="1800" b="1" spc="-5" dirty="0">
                <a:latin typeface="Arial"/>
                <a:cs typeface="Arial"/>
              </a:rPr>
              <a:t>aóhm</a:t>
            </a:r>
            <a:r>
              <a:rPr sz="1800" b="1" spc="-15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tro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878830"/>
            <a:ext cx="871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41935" algn="l"/>
                <a:tab pos="2896235" algn="l"/>
              </a:tabLst>
            </a:pPr>
            <a:r>
              <a:rPr sz="1800" b="1" dirty="0" err="1" smtClean="0">
                <a:latin typeface="Arial"/>
                <a:cs typeface="Arial"/>
              </a:rPr>
              <a:t>Utili</a:t>
            </a:r>
            <a:r>
              <a:rPr lang="es-AR" sz="1800" b="1" dirty="0" smtClean="0">
                <a:latin typeface="Arial"/>
                <a:cs typeface="Arial"/>
              </a:rPr>
              <a:t>zar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	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escala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como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mínimo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20.000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Megaóhmios.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39494" y="1147826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118362"/>
            <a:ext cx="706120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1742439" algn="l"/>
              </a:tabLst>
            </a:pPr>
            <a:r>
              <a:rPr sz="1900" b="1" spc="-5" dirty="0" smtClean="0">
                <a:latin typeface="Arial"/>
                <a:cs typeface="Arial"/>
              </a:rPr>
              <a:t>La</a:t>
            </a:r>
            <a:r>
              <a:rPr lang="en-US" sz="1900" b="1" spc="-5" dirty="0" smtClean="0">
                <a:latin typeface="Arial"/>
                <a:cs typeface="Arial"/>
              </a:rPr>
              <a:t> </a:t>
            </a:r>
            <a:r>
              <a:rPr lang="en-US" sz="1900" b="1" i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lang="en-US" sz="19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de</a:t>
            </a:r>
            <a:r>
              <a:rPr sz="1900" b="1" spc="110" dirty="0" smtClean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9326" y="1147826"/>
            <a:ext cx="19037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</a:t>
            </a:r>
            <a:r>
              <a:rPr sz="19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425194"/>
            <a:ext cx="67614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1900" b="1" i="1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1900" b="1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contra</a:t>
            </a:r>
            <a:r>
              <a:rPr sz="1900" b="1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</a:t>
            </a:r>
            <a:r>
              <a:rPr sz="1900" b="1" spc="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</a:t>
            </a:r>
            <a:r>
              <a:rPr sz="1900" b="1" i="1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contra</a:t>
            </a:r>
            <a:r>
              <a:rPr sz="1900" b="1" i="1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25561" y="1395730"/>
            <a:ext cx="2061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discriminar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673098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mejor los resultados </a:t>
            </a:r>
            <a:r>
              <a:rPr sz="1900" b="1" spc="-10" dirty="0">
                <a:latin typeface="Arial"/>
                <a:cs typeface="Arial"/>
              </a:rPr>
              <a:t>puede </a:t>
            </a:r>
            <a:r>
              <a:rPr sz="1900" b="1" spc="-5" dirty="0">
                <a:latin typeface="Arial"/>
                <a:cs typeface="Arial"/>
              </a:rPr>
              <a:t>realizar la prueba, por lo indicado en </a:t>
            </a:r>
            <a:r>
              <a:rPr sz="1900" b="1" spc="-10" dirty="0">
                <a:latin typeface="Arial"/>
                <a:cs typeface="Arial"/>
              </a:rPr>
              <a:t>las </a:t>
            </a:r>
            <a:r>
              <a:rPr sz="1900" b="1" spc="-5" dirty="0">
                <a:latin typeface="Arial"/>
                <a:cs typeface="Arial"/>
              </a:rPr>
              <a:t>Tablas 4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7245" y="2745803"/>
            <a:ext cx="6093287" cy="420396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0473" y="1164536"/>
            <a:ext cx="9114790" cy="5848350"/>
            <a:chOff x="789431" y="1124085"/>
            <a:chExt cx="9114790" cy="58483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0320" y="1147680"/>
              <a:ext cx="5571861" cy="58244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49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48055" y="1979930"/>
            <a:ext cx="4429760" cy="277495"/>
            <a:chOff x="948055" y="1979930"/>
            <a:chExt cx="4429760" cy="277495"/>
          </a:xfrm>
        </p:grpSpPr>
        <p:sp>
          <p:nvSpPr>
            <p:cNvPr id="9" name="object 9"/>
            <p:cNvSpPr/>
            <p:nvPr/>
          </p:nvSpPr>
          <p:spPr>
            <a:xfrm>
              <a:off x="1176832" y="1979930"/>
              <a:ext cx="4200525" cy="277495"/>
            </a:xfrm>
            <a:custGeom>
              <a:avLst/>
              <a:gdLst/>
              <a:ahLst/>
              <a:cxnLst/>
              <a:rect l="l" t="t" r="r" b="b"/>
              <a:pathLst>
                <a:path w="4200525" h="277494">
                  <a:moveTo>
                    <a:pt x="42003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200398" y="277367"/>
                  </a:lnTo>
                  <a:lnTo>
                    <a:pt x="42003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5" y="2009055"/>
              <a:ext cx="208915" cy="19439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132" y="1118362"/>
            <a:ext cx="8822690" cy="172316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no debe superar el </a:t>
            </a:r>
            <a:r>
              <a:rPr sz="1900" b="1" spc="-5" dirty="0">
                <a:latin typeface="Arial"/>
                <a:cs typeface="Arial"/>
              </a:rPr>
              <a:t>equivalente pico fase – fase. Es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1,41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el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RMS</a:t>
            </a:r>
            <a:r>
              <a:rPr sz="1900" b="1" spc="-10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 marL="12700" marR="8890" algn="just">
              <a:lnSpc>
                <a:spcPct val="959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sugiere</a:t>
            </a:r>
            <a:r>
              <a:rPr sz="1900" b="1" i="1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utilizar</a:t>
            </a:r>
            <a:r>
              <a:rPr sz="1900" b="1" i="1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nominal</a:t>
            </a:r>
            <a:r>
              <a:rPr sz="1900" b="1" dirty="0">
                <a:latin typeface="Arial"/>
                <a:cs typeface="Arial"/>
              </a:rPr>
              <a:t>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posea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capacidad, en caso contrario debe utilizarse la tensión máxima permitida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equipo.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8322" y="3089783"/>
            <a:ext cx="4649978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Análisis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Resultados.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337687"/>
            <a:ext cx="8818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valores</a:t>
            </a:r>
            <a:r>
              <a:rPr sz="1900" b="1" i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2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2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2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900" b="1" i="1" spc="2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esperados</a:t>
            </a:r>
            <a:r>
              <a:rPr sz="1900" b="1" i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0795" y="3644519"/>
            <a:ext cx="1483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615055"/>
            <a:ext cx="8822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975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comprendidos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	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20</a:t>
            </a:r>
            <a:r>
              <a:rPr sz="1900" b="1" i="1" spc="1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grados</a:t>
            </a:r>
            <a:r>
              <a:rPr sz="1900" b="1" i="1" spc="1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centígrados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5666" y="3921886"/>
            <a:ext cx="19850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MegaOhmios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892677"/>
            <a:ext cx="458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05960" algn="l"/>
              </a:tabLst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448936"/>
            <a:ext cx="8822055" cy="2256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reglas:</a:t>
            </a:r>
            <a:endParaRPr sz="1900">
              <a:latin typeface="Arial"/>
              <a:cs typeface="Arial"/>
            </a:endParaRPr>
          </a:p>
          <a:p>
            <a:pPr marL="240665" marR="8255" indent="-228600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grados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temperatura,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marR="6985" indent="-228600">
              <a:lnSpc>
                <a:spcPts val="219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temperatura,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multiplique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 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075"/>
              </a:lnSpc>
              <a:buFont typeface="Wingdings"/>
              <a:buChar char=""/>
              <a:tabLst>
                <a:tab pos="241300" algn="l"/>
                <a:tab pos="964565" algn="l"/>
                <a:tab pos="2242185" algn="l"/>
                <a:tab pos="3016885" algn="l"/>
                <a:tab pos="3500754" algn="l"/>
                <a:tab pos="4963160" algn="l"/>
                <a:tab pos="5447665" algn="l"/>
                <a:tab pos="6982459" algn="l"/>
                <a:tab pos="8041640" algn="l"/>
                <a:tab pos="8378190" algn="l"/>
              </a:tabLst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240665" marR="5080">
              <a:lnSpc>
                <a:spcPts val="2180"/>
              </a:lnSpc>
              <a:spcBef>
                <a:spcPts val="105"/>
              </a:spcBef>
            </a:pP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favor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utilice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corrección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50234" y="1294308"/>
            <a:ext cx="5030978" cy="2837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Indice </a:t>
            </a:r>
            <a:r>
              <a:rPr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Polarización</a:t>
            </a:r>
            <a:endParaRPr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207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4270" y="1702562"/>
            <a:ext cx="386587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-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r>
              <a:rPr sz="1900" b="1" i="1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típicas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1933" y="1673098"/>
            <a:ext cx="36626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49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9070" y="1979930"/>
            <a:ext cx="25349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Polarización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60571" y="2535047"/>
            <a:ext cx="5124450" cy="277495"/>
          </a:xfrm>
          <a:custGeom>
            <a:avLst/>
            <a:gdLst/>
            <a:ahLst/>
            <a:cxnLst/>
            <a:rect l="l" t="t" r="r" b="b"/>
            <a:pathLst>
              <a:path w="5124450" h="277494">
                <a:moveTo>
                  <a:pt x="5124323" y="0"/>
                </a:moveTo>
                <a:lnTo>
                  <a:pt x="0" y="0"/>
                </a:lnTo>
                <a:lnTo>
                  <a:pt x="0" y="277367"/>
                </a:lnTo>
                <a:lnTo>
                  <a:pt x="5124323" y="277367"/>
                </a:lnTo>
                <a:lnTo>
                  <a:pt x="512432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2505582"/>
            <a:ext cx="810069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 índice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polarización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debe tener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900" b="1" i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encima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1.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3060318"/>
            <a:ext cx="7888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valores</a:t>
            </a:r>
            <a:r>
              <a:rPr sz="1900" b="1" i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referenciales</a:t>
            </a:r>
            <a:r>
              <a:rPr sz="1900" b="1" i="1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polarización,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30030" y="3089783"/>
            <a:ext cx="8432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64369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cercanos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53908" y="3337687"/>
            <a:ext cx="2329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5835" y="3652647"/>
            <a:ext cx="6801729" cy="284613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12736" y="1353153"/>
            <a:ext cx="6871438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Resistencia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</a:t>
            </a:r>
            <a:endParaRPr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842" y="18097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983585" y="2058162"/>
            <a:ext cx="4410075" cy="277495"/>
          </a:xfrm>
          <a:custGeom>
            <a:avLst/>
            <a:gdLst/>
            <a:ahLst/>
            <a:cxnLst/>
            <a:rect l="l" t="t" r="r" b="b"/>
            <a:pathLst>
              <a:path w="4410075" h="277494">
                <a:moveTo>
                  <a:pt x="4409566" y="0"/>
                </a:moveTo>
                <a:lnTo>
                  <a:pt x="0" y="0"/>
                </a:lnTo>
                <a:lnTo>
                  <a:pt x="0" y="277367"/>
                </a:lnTo>
                <a:lnTo>
                  <a:pt x="4409566" y="277367"/>
                </a:lnTo>
                <a:lnTo>
                  <a:pt x="4409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67919" y="1751330"/>
            <a:ext cx="8818880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C57.12.90-2006,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C62-1995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60076-1.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842" y="26415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33421" y="2612974"/>
            <a:ext cx="33794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7919" y="2583814"/>
            <a:ext cx="7949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1190" algn="l"/>
              </a:tabLst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	referente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9169" y="2890647"/>
            <a:ext cx="25895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spc="5" dirty="0">
                <a:latin typeface="Arial"/>
                <a:cs typeface="Arial"/>
              </a:rPr>
              <a:t> a</a:t>
            </a:r>
            <a:r>
              <a:rPr sz="1900" b="1" spc="-5" dirty="0">
                <a:latin typeface="Arial"/>
                <a:cs typeface="Arial"/>
              </a:rPr>
              <a:t>biertos,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9169" y="3168015"/>
            <a:ext cx="3031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1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 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9169" y="3445383"/>
            <a:ext cx="8567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70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Mal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37769" y="3722751"/>
            <a:ext cx="7499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09169" y="4000119"/>
            <a:ext cx="8567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62710" algn="l"/>
                <a:tab pos="2752090" algn="l"/>
                <a:tab pos="3204210" algn="l"/>
                <a:tab pos="3722370" algn="l"/>
                <a:tab pos="5379085" algn="l"/>
                <a:tab pos="5831840" algn="l"/>
                <a:tab pos="6581140" algn="l"/>
                <a:tab pos="7247890" algn="l"/>
                <a:tab pos="8061325" algn="l"/>
                <a:tab pos="8362950" algn="l"/>
              </a:tabLst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etec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cambiad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7769" y="4277436"/>
            <a:ext cx="35394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tomas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842" y="48621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80619" y="4834001"/>
            <a:ext cx="81724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rue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5629" y="4834001"/>
            <a:ext cx="1152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7509" y="4804536"/>
            <a:ext cx="4026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2660" algn="l"/>
              </a:tabLst>
            </a:pP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tenimien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24120" y="4834001"/>
            <a:ext cx="30454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incipientes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69529" y="4804536"/>
            <a:ext cx="620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7919" y="5081904"/>
            <a:ext cx="7543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funcionamiento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842" y="5694595"/>
            <a:ext cx="208915" cy="19439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962250" y="5666104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7919" y="5636641"/>
            <a:ext cx="4478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03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con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09008" y="5666104"/>
            <a:ext cx="42805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0,1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80619" y="5943549"/>
            <a:ext cx="83248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7029" y="5914390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39617" y="5943473"/>
            <a:ext cx="24257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nunca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10%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06719" y="5914390"/>
            <a:ext cx="2732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842" y="6526487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7919" y="6469075"/>
            <a:ext cx="113093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52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70813" y="6498539"/>
            <a:ext cx="93789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67001" y="6469075"/>
            <a:ext cx="1319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57777" y="6498539"/>
            <a:ext cx="41109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promedio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cuatro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9760" y="6469075"/>
            <a:ext cx="1047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76832" y="1147826"/>
            <a:ext cx="44488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Vibraciones,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cortocircuitos,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4525" y="1118362"/>
            <a:ext cx="4262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debilitar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395730"/>
            <a:ext cx="3241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1950466"/>
            <a:ext cx="2748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2178" y="1979930"/>
            <a:ext cx="3114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41844" y="1950466"/>
            <a:ext cx="2842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 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228214"/>
            <a:ext cx="3645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resistencia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devanados,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69705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76832" y="4668901"/>
            <a:ext cx="188531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latin typeface="Arial"/>
                <a:cs typeface="Arial"/>
              </a:rPr>
              <a:t>Versión</a:t>
            </a:r>
            <a:r>
              <a:rPr sz="1900" b="1" i="1" spc="4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trifásica</a:t>
            </a:r>
            <a:endParaRPr sz="1900" i="1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3945" y="4639436"/>
            <a:ext cx="6859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haciendo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4916804"/>
            <a:ext cx="8804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introduciendo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grupo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conexión.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529495"/>
            <a:ext cx="208915" cy="19439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76832" y="5501081"/>
            <a:ext cx="627507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19734" algn="l"/>
                <a:tab pos="2233930" algn="l"/>
                <a:tab pos="2720975" algn="l"/>
                <a:tab pos="3635375" algn="l"/>
                <a:tab pos="4471035" algn="l"/>
                <a:tab pos="4947285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mag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etizaci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nú</a:t>
            </a:r>
            <a:r>
              <a:rPr sz="1900" b="1" spc="-5" dirty="0">
                <a:latin typeface="Arial"/>
                <a:cs typeface="Arial"/>
              </a:rPr>
              <a:t>cleo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77708" y="5471922"/>
            <a:ext cx="240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603375" algn="l"/>
              </a:tabLst>
            </a:pPr>
            <a:r>
              <a:rPr sz="1900" b="1" spc="-5" dirty="0">
                <a:latin typeface="Arial"/>
                <a:cs typeface="Arial"/>
              </a:rPr>
              <a:t>en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5749290"/>
            <a:ext cx="88220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(Análisis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Frecuencia,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17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de medición de resistencia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devanado debe tener </a:t>
            </a:r>
            <a:r>
              <a:rPr sz="1900" b="1" spc="-10" dirty="0">
                <a:latin typeface="Arial"/>
                <a:cs typeface="Arial"/>
              </a:rPr>
              <a:t>la </a:t>
            </a:r>
            <a:r>
              <a:rPr sz="1900" b="1" spc="-5" dirty="0">
                <a:latin typeface="Arial"/>
                <a:cs typeface="Arial"/>
              </a:rPr>
              <a:t>opción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desmagnetización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2300" y="2534412"/>
            <a:ext cx="4253723" cy="2125979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Análisis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395730"/>
            <a:ext cx="66992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cotejarse,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siguientes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1702562"/>
            <a:ext cx="6384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 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9212" y="1979930"/>
            <a:ext cx="72155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212" y="2257374"/>
            <a:ext cx="77133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promedio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9212" y="2535047"/>
            <a:ext cx="8803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Desviación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2812415"/>
            <a:ext cx="31127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promedio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fases.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364233" y="3367151"/>
            <a:ext cx="1056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ari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5631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6075" algn="l"/>
                <a:tab pos="2028189" algn="l"/>
                <a:tab pos="2588895" algn="l"/>
                <a:tab pos="3200400" algn="l"/>
                <a:tab pos="3761104" algn="l"/>
                <a:tab pos="4897120" algn="l"/>
                <a:tab pos="5161915" algn="l"/>
              </a:tabLst>
            </a:pPr>
            <a:r>
              <a:rPr sz="1900" b="1" spc="-5" dirty="0">
                <a:latin typeface="Arial"/>
                <a:cs typeface="Arial"/>
              </a:rPr>
              <a:t>La	de	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respe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8201" y="3367151"/>
            <a:ext cx="32848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76860" algn="l"/>
                <a:tab pos="608965" algn="l"/>
                <a:tab pos="1892935" algn="l"/>
                <a:tab pos="2305050" algn="l"/>
              </a:tabLst>
            </a:pPr>
            <a:r>
              <a:rPr sz="1900" b="1" spc="-5" dirty="0">
                <a:latin typeface="Arial"/>
                <a:cs typeface="Arial"/>
              </a:rPr>
              <a:t>o	la	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16903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25598" y="3615055"/>
            <a:ext cx="2045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1945" algn="l"/>
                <a:tab pos="1750695" algn="l"/>
              </a:tabLst>
            </a:pP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1715" y="3644519"/>
            <a:ext cx="51415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15365" algn="l"/>
                <a:tab pos="3129915" algn="l"/>
                <a:tab pos="4144645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uitad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rtas,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3921886"/>
            <a:ext cx="46672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cambiadores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tomas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02351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448936"/>
            <a:ext cx="6944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908303" y="5033136"/>
            <a:ext cx="887603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R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Corregida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(R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medida)[1+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alpha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(T(Medida)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-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T(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 corregir)]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0701" y="5661405"/>
            <a:ext cx="3069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coeficiente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627" y="5631942"/>
            <a:ext cx="8779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9199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el	</a:t>
            </a:r>
            <a:r>
              <a:rPr sz="1900" b="1" spc="-5" dirty="0">
                <a:latin typeface="Arial"/>
                <a:cs typeface="Arial"/>
              </a:rPr>
              <a:t>del material </a:t>
            </a: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-5" dirty="0">
                <a:latin typeface="Arial"/>
                <a:cs typeface="Arial"/>
              </a:rPr>
              <a:t> en 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6512" y="6186627"/>
            <a:ext cx="833755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0,0040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(0,40%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20ºC)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23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aluminio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0,0043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(0,43%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20ªC)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779509" y="1425194"/>
            <a:ext cx="1126490" cy="277495"/>
          </a:xfrm>
          <a:custGeom>
            <a:avLst/>
            <a:gdLst/>
            <a:ahLst/>
            <a:cxnLst/>
            <a:rect l="l" t="t" r="r" b="b"/>
            <a:pathLst>
              <a:path w="1126490" h="277494">
                <a:moveTo>
                  <a:pt x="1126236" y="0"/>
                </a:moveTo>
                <a:lnTo>
                  <a:pt x="0" y="0"/>
                </a:lnTo>
                <a:lnTo>
                  <a:pt x="0" y="277367"/>
                </a:lnTo>
                <a:lnTo>
                  <a:pt x="1126236" y="277367"/>
                </a:lnTo>
                <a:lnTo>
                  <a:pt x="112623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6510" y="1425194"/>
            <a:ext cx="13944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6182" y="1395730"/>
            <a:ext cx="1906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7790" y="1425194"/>
            <a:ext cx="914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rca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5878" y="1395730"/>
            <a:ext cx="4349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97177" y="1979930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396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1145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8207" y="1979930"/>
            <a:ext cx="1422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4709" y="1950466"/>
            <a:ext cx="575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3105" y="1979930"/>
            <a:ext cx="100774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5206" y="1950466"/>
            <a:ext cx="1297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026" y="1979930"/>
            <a:ext cx="5067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taps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9047480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solventado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operando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181465" cy="6412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90"/>
              </a:lnSpc>
            </a:pP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Subestaciones</a:t>
            </a:r>
            <a:r>
              <a:rPr sz="28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r>
              <a:rPr sz="2800" b="1" i="1" spc="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Metal</a:t>
            </a:r>
            <a:r>
              <a:rPr sz="28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Enclosure.</a:t>
            </a:r>
            <a:endParaRPr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15362" y="1900342"/>
            <a:ext cx="6745365" cy="5121049"/>
            <a:chOff x="2268744" y="1469164"/>
            <a:chExt cx="6204585" cy="47263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0380" y="1469164"/>
              <a:ext cx="4594381" cy="22630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8744" y="3735324"/>
              <a:ext cx="6204498" cy="245986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63165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455" y="3930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3872865"/>
            <a:ext cx="904621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recomendadas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NEMA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2009, son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siguientes: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1397761" y="4734433"/>
            <a:ext cx="4816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5061" y="498233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5011801"/>
            <a:ext cx="325882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Alto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646171" y="1263331"/>
            <a:ext cx="582439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7698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conformadas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979930"/>
            <a:ext cx="1031875" cy="2946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274138"/>
            <a:ext cx="3272790" cy="2933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67051"/>
            <a:ext cx="3420110" cy="2946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861183"/>
            <a:ext cx="3663950" cy="2946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3155315"/>
            <a:ext cx="1797050" cy="2946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97761" y="3449447"/>
            <a:ext cx="2496820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sistemas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control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7761" y="3742004"/>
            <a:ext cx="2200910" cy="2946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protecciones.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4313809"/>
            <a:ext cx="228600" cy="27736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298190" y="4313809"/>
            <a:ext cx="765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284345"/>
            <a:ext cx="47961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8010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11901" y="4313809"/>
            <a:ext cx="24345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3409" y="4284345"/>
            <a:ext cx="1750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591177"/>
            <a:ext cx="43732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08219" y="4561713"/>
            <a:ext cx="2188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recogiendo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5" dirty="0">
                <a:latin typeface="Arial"/>
                <a:cs typeface="Arial"/>
              </a:rPr>
              <a:t> 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53832" y="4591177"/>
            <a:ext cx="24193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868545"/>
            <a:ext cx="860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45143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394198"/>
            <a:ext cx="1202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790" algn="l"/>
              </a:tabLst>
            </a:pPr>
            <a:r>
              <a:rPr sz="1900" b="1" spc="-5" dirty="0">
                <a:latin typeface="Arial"/>
                <a:cs typeface="Arial"/>
              </a:rPr>
              <a:t>Se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98445" y="5423357"/>
            <a:ext cx="60864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25295" algn="l"/>
                <a:tab pos="2232660" algn="l"/>
                <a:tab pos="3020060" algn="l"/>
                <a:tab pos="3621404" algn="l"/>
                <a:tab pos="4087495" algn="l"/>
                <a:tab pos="4888865" algn="l"/>
              </a:tabLst>
            </a:pP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ort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44306" y="5394198"/>
            <a:ext cx="1440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8135" algn="l"/>
                <a:tab pos="1292860" algn="l"/>
              </a:tabLst>
            </a:pPr>
            <a:r>
              <a:rPr sz="1900" b="1" spc="-5" dirty="0">
                <a:latin typeface="Arial"/>
                <a:cs typeface="Arial"/>
              </a:rPr>
              <a:t>a	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5701029"/>
            <a:ext cx="474980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conectárlas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1957" y="5671566"/>
            <a:ext cx="1297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670169" y="6257239"/>
            <a:ext cx="617220" cy="277495"/>
          </a:xfrm>
          <a:custGeom>
            <a:avLst/>
            <a:gdLst/>
            <a:ahLst/>
            <a:cxnLst/>
            <a:rect l="l" t="t" r="r" b="b"/>
            <a:pathLst>
              <a:path w="617220" h="277495">
                <a:moveTo>
                  <a:pt x="617220" y="0"/>
                </a:moveTo>
                <a:lnTo>
                  <a:pt x="0" y="0"/>
                </a:lnTo>
                <a:lnTo>
                  <a:pt x="0" y="277368"/>
                </a:lnTo>
                <a:lnTo>
                  <a:pt x="617220" y="277368"/>
                </a:lnTo>
                <a:lnTo>
                  <a:pt x="6172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6285187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2168905" y="6257239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935227" y="6227775"/>
            <a:ext cx="2814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9235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04539" y="6257239"/>
            <a:ext cx="10490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07407" y="6227775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2000" y="1123874"/>
            <a:ext cx="9146540" cy="301625"/>
            <a:chOff x="762000" y="1123874"/>
            <a:chExt cx="91465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8265" y="1147826"/>
              <a:ext cx="917575" cy="277495"/>
            </a:xfrm>
            <a:custGeom>
              <a:avLst/>
              <a:gdLst/>
              <a:ahLst/>
              <a:cxnLst/>
              <a:rect l="l" t="t" r="r" b="b"/>
              <a:pathLst>
                <a:path w="917575" h="277494">
                  <a:moveTo>
                    <a:pt x="917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917447" y="277367"/>
                  </a:lnTo>
                  <a:lnTo>
                    <a:pt x="917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659633" y="1147826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8652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2826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	según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7626" y="1147826"/>
            <a:ext cx="2654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20" dirty="0">
                <a:latin typeface="Arial"/>
                <a:cs typeface="Arial"/>
              </a:rPr>
              <a:t>60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0600" y="1425194"/>
            <a:ext cx="1142365" cy="277495"/>
          </a:xfrm>
          <a:custGeom>
            <a:avLst/>
            <a:gdLst/>
            <a:ahLst/>
            <a:cxnLst/>
            <a:rect l="l" t="t" r="r" b="b"/>
            <a:pathLst>
              <a:path w="1142364" h="277494">
                <a:moveTo>
                  <a:pt x="1141780" y="0"/>
                </a:moveTo>
                <a:lnTo>
                  <a:pt x="0" y="0"/>
                </a:lnTo>
                <a:lnTo>
                  <a:pt x="0" y="277367"/>
                </a:lnTo>
                <a:lnTo>
                  <a:pt x="1141780" y="277367"/>
                </a:lnTo>
                <a:lnTo>
                  <a:pt x="11417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77900" y="1395730"/>
            <a:ext cx="5777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segundos,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1887" y="1784565"/>
            <a:ext cx="5514839" cy="491380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41374" y="1147826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46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18279" algn="l"/>
              </a:tabLst>
            </a:pPr>
            <a:r>
              <a:rPr sz="1900" b="1" spc="-5" dirty="0">
                <a:latin typeface="Arial"/>
                <a:cs typeface="Arial"/>
              </a:rPr>
              <a:t>Se	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65951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muchos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caminos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4313" y="1425194"/>
            <a:ext cx="2388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1178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257374"/>
            <a:ext cx="22085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43757" y="2228214"/>
            <a:ext cx="4295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buena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49260" y="2257374"/>
            <a:ext cx="24237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limpieza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40154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59128" y="3089783"/>
            <a:ext cx="1087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16810" y="3060318"/>
            <a:ext cx="3214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08269" y="3089783"/>
            <a:ext cx="8001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79489" y="3060318"/>
            <a:ext cx="579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30744" y="3089783"/>
            <a:ext cx="13017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mpara</a:t>
            </a:r>
            <a:r>
              <a:rPr sz="1900" b="1" spc="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16442" y="3089783"/>
            <a:ext cx="1356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367151"/>
            <a:ext cx="1221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históric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23261" y="3337687"/>
            <a:ext cx="3829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 anteriores.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892677"/>
            <a:ext cx="34975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Todos 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8815" y="3921836"/>
            <a:ext cx="17335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°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76213" y="3892677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1291" y="4872038"/>
            <a:ext cx="33261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Alto </a:t>
            </a:r>
            <a:r>
              <a:rPr sz="19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19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DC.</a:t>
            </a:r>
            <a:endParaRPr sz="19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281041"/>
            <a:ext cx="2459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mite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rminar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34207" y="5310504"/>
            <a:ext cx="44259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97748" y="5281041"/>
            <a:ext cx="2086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935227" y="5836158"/>
            <a:ext cx="2595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  <p:sp>
        <p:nvSpPr>
          <p:cNvPr id="40" name="object 40"/>
          <p:cNvSpPr txBox="1"/>
          <p:nvPr/>
        </p:nvSpPr>
        <p:spPr>
          <a:xfrm>
            <a:off x="3594227" y="5865622"/>
            <a:ext cx="40697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extraídos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25536" y="5836158"/>
            <a:ext cx="1013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00845" y="5865622"/>
            <a:ext cx="1172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6142939"/>
            <a:ext cx="1356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58898" y="6113475"/>
            <a:ext cx="3495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similares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10960" y="6142939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97420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900" y="1281894"/>
            <a:ext cx="6053830" cy="551710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6632070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395715" y="1260021"/>
            <a:ext cx="64561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Interruptores.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1822" y="1570455"/>
            <a:ext cx="43592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934633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876425"/>
            <a:ext cx="882015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mismos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niveles</a:t>
            </a:r>
            <a:r>
              <a:rPr sz="1900" b="1" i="1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aplicado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barras </a:t>
            </a:r>
            <a:r>
              <a:rPr sz="1900" b="1" i="1" spc="-5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mismo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período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tiempo,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pero</a:t>
            </a:r>
            <a:r>
              <a:rPr sz="1900" b="1" i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19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posición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abierto </a:t>
            </a:r>
            <a:r>
              <a:rPr sz="1900" b="1" i="1" spc="-5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cerrado.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044020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78405" y="3015361"/>
            <a:ext cx="1245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985897"/>
            <a:ext cx="3462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12645" algn="l"/>
              </a:tabLst>
            </a:pPr>
            <a:r>
              <a:rPr sz="1900" b="1" spc="-5" dirty="0">
                <a:latin typeface="Arial"/>
                <a:cs typeface="Arial"/>
              </a:rPr>
              <a:t>Con el	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0839" y="3015361"/>
            <a:ext cx="52920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abierto,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dirty="0">
                <a:latin typeface="Arial"/>
                <a:cs typeface="Arial"/>
              </a:rPr>
              <a:t> 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292729"/>
            <a:ext cx="85705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3263265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540887"/>
            <a:ext cx="5830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conectan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153365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76832" y="4125087"/>
            <a:ext cx="8305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Repetir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822" y="4095623"/>
            <a:ext cx="2306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2460" algn="l"/>
              </a:tabLst>
            </a:pPr>
            <a:r>
              <a:rPr sz="1900" b="1" spc="-5" dirty="0">
                <a:latin typeface="Arial"/>
                <a:cs typeface="Arial"/>
              </a:rPr>
              <a:t>este	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5015" y="4125087"/>
            <a:ext cx="34588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45160" algn="l"/>
                <a:tab pos="1330960" algn="l"/>
                <a:tab pos="1910080" algn="l"/>
                <a:tab pos="2328545" algn="l"/>
                <a:tab pos="2812415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8066" y="4095623"/>
            <a:ext cx="1838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77010" algn="l"/>
              </a:tabLst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372991"/>
            <a:ext cx="2532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73219" y="4958791"/>
            <a:ext cx="883919" cy="278130"/>
          </a:xfrm>
          <a:custGeom>
            <a:avLst/>
            <a:gdLst/>
            <a:ahLst/>
            <a:cxnLst/>
            <a:rect l="l" t="t" r="r" b="b"/>
            <a:pathLst>
              <a:path w="883920" h="278129">
                <a:moveTo>
                  <a:pt x="883920" y="0"/>
                </a:moveTo>
                <a:lnTo>
                  <a:pt x="0" y="0"/>
                </a:lnTo>
                <a:lnTo>
                  <a:pt x="0" y="277672"/>
                </a:lnTo>
                <a:lnTo>
                  <a:pt x="883920" y="277672"/>
                </a:lnTo>
                <a:lnTo>
                  <a:pt x="8839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987120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975357" y="4958791"/>
            <a:ext cx="12331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9722866" y="6323091"/>
            <a:ext cx="301625" cy="165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  <p:sp>
        <p:nvSpPr>
          <p:cNvPr id="26" name="object 26"/>
          <p:cNvSpPr txBox="1"/>
          <p:nvPr/>
        </p:nvSpPr>
        <p:spPr>
          <a:xfrm>
            <a:off x="1164132" y="4929631"/>
            <a:ext cx="8820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7565" algn="l"/>
              </a:tabLst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4132" y="5207000"/>
            <a:ext cx="882142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otro de su propia fase, inyecte </a:t>
            </a:r>
            <a:r>
              <a:rPr sz="1900" b="1" spc="-10" dirty="0">
                <a:latin typeface="Arial"/>
                <a:cs typeface="Arial"/>
              </a:rPr>
              <a:t>AT </a:t>
            </a:r>
            <a:r>
              <a:rPr sz="1900" b="1" dirty="0">
                <a:latin typeface="Arial"/>
                <a:cs typeface="Arial"/>
              </a:rPr>
              <a:t>en </a:t>
            </a:r>
            <a:r>
              <a:rPr sz="1900" b="1" spc="-5" dirty="0">
                <a:latin typeface="Arial"/>
                <a:cs typeface="Arial"/>
              </a:rPr>
              <a:t>esta fase con el resto de los polos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conectados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</a:t>
            </a:r>
            <a:r>
              <a:rPr sz="1900" b="1" dirty="0">
                <a:latin typeface="Arial"/>
                <a:cs typeface="Arial"/>
              </a:rPr>
              <a:t>fases</a:t>
            </a:r>
            <a:r>
              <a:rPr sz="1900" b="1" spc="-5" dirty="0">
                <a:latin typeface="Arial"/>
                <a:cs typeface="Arial"/>
              </a:rPr>
              <a:t> 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0351" y="6174274"/>
            <a:ext cx="208915" cy="194394"/>
          </a:xfrm>
          <a:prstGeom prst="rect">
            <a:avLst/>
          </a:prstGeom>
        </p:spPr>
      </p:pic>
      <p:sp>
        <p:nvSpPr>
          <p:cNvPr id="30" name="object 7"/>
          <p:cNvSpPr txBox="1"/>
          <p:nvPr/>
        </p:nvSpPr>
        <p:spPr>
          <a:xfrm>
            <a:off x="1159128" y="6143625"/>
            <a:ext cx="8796020" cy="2821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tiene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utilidad</a:t>
            </a:r>
            <a:r>
              <a:rPr sz="1900" b="1" i="1" spc="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compara</a:t>
            </a:r>
            <a:r>
              <a:rPr sz="1900" b="1" i="1" spc="2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1900" b="1" i="1" spc="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1" name="object 8"/>
          <p:cNvSpPr txBox="1"/>
          <p:nvPr/>
        </p:nvSpPr>
        <p:spPr>
          <a:xfrm>
            <a:off x="1159128" y="6420993"/>
            <a:ext cx="2240915" cy="2821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anteriores.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68234" y="1400867"/>
            <a:ext cx="3084872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de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 DC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694" y="2175124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91771" y="2117254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29616" y="2146719"/>
            <a:ext cx="13563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4340" y="2117254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57502" y="2146719"/>
            <a:ext cx="9271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02458" y="2117254"/>
            <a:ext cx="19900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2770" algn="l"/>
                <a:tab pos="154749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12435" y="2146719"/>
            <a:ext cx="1180465" cy="277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ructura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23457" y="2146719"/>
            <a:ext cx="1031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73569" y="2117254"/>
            <a:ext cx="638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815" algn="l"/>
              </a:tabLst>
            </a:pPr>
            <a:r>
              <a:rPr sz="1900" b="1" spc="-5" dirty="0">
                <a:latin typeface="Arial"/>
                <a:cs typeface="Arial"/>
              </a:rPr>
              <a:t>en	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4471" y="2424087"/>
            <a:ext cx="1327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9124" y="239462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694" y="3007567"/>
            <a:ext cx="208915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406756" y="2978823"/>
            <a:ext cx="2522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1771" y="2949359"/>
            <a:ext cx="8816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33395" algn="l"/>
              </a:tabLst>
            </a:pPr>
            <a:r>
              <a:rPr sz="1900" b="1" spc="-5" dirty="0">
                <a:latin typeface="Arial"/>
                <a:cs typeface="Arial"/>
              </a:rPr>
              <a:t>En	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1771" y="3226727"/>
            <a:ext cx="5043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formada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18075" y="3256191"/>
            <a:ext cx="3682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poseen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amplia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variedad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04471" y="3533508"/>
            <a:ext cx="2854960" cy="278130"/>
          </a:xfrm>
          <a:custGeom>
            <a:avLst/>
            <a:gdLst/>
            <a:ahLst/>
            <a:cxnLst/>
            <a:rect l="l" t="t" r="r" b="b"/>
            <a:pathLst>
              <a:path w="2854960" h="278129">
                <a:moveTo>
                  <a:pt x="2854706" y="0"/>
                </a:moveTo>
                <a:lnTo>
                  <a:pt x="0" y="0"/>
                </a:lnTo>
                <a:lnTo>
                  <a:pt x="0" y="277672"/>
                </a:lnTo>
                <a:lnTo>
                  <a:pt x="2854706" y="277672"/>
                </a:lnTo>
                <a:lnTo>
                  <a:pt x="28547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91771" y="3504349"/>
            <a:ext cx="881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características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eléctricas.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consultar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694" y="4118224"/>
            <a:ext cx="208915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91771" y="4060608"/>
            <a:ext cx="3061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95473" y="4090073"/>
            <a:ext cx="5705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botellas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04471" y="4367441"/>
            <a:ext cx="965200" cy="277495"/>
          </a:xfrm>
          <a:custGeom>
            <a:avLst/>
            <a:gdLst/>
            <a:ahLst/>
            <a:cxnLst/>
            <a:rect l="l" t="t" r="r" b="b"/>
            <a:pathLst>
              <a:path w="965200" h="277495">
                <a:moveTo>
                  <a:pt x="964691" y="0"/>
                </a:moveTo>
                <a:lnTo>
                  <a:pt x="0" y="0"/>
                </a:lnTo>
                <a:lnTo>
                  <a:pt x="0" y="277368"/>
                </a:lnTo>
                <a:lnTo>
                  <a:pt x="964691" y="277368"/>
                </a:lnTo>
                <a:lnTo>
                  <a:pt x="96469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91771" y="4337976"/>
            <a:ext cx="6460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vacío,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9550505" y="6816091"/>
            <a:ext cx="301625" cy="165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1674981" y="4922176"/>
            <a:ext cx="81254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17,5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03581" y="5199621"/>
            <a:ext cx="7105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74981" y="5754611"/>
            <a:ext cx="81254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probar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45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03581" y="6031979"/>
            <a:ext cx="4165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DC.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0766" y="1310944"/>
            <a:ext cx="41052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Contacto.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706414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47825"/>
            <a:ext cx="5751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 por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ANSI/IEEE C37.09,</a:t>
            </a:r>
            <a:r>
              <a:rPr sz="1900" b="1" dirty="0">
                <a:latin typeface="Arial"/>
                <a:cs typeface="Arial"/>
              </a:rPr>
              <a:t> IEC 62271-100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47927" y="2232406"/>
            <a:ext cx="3830954" cy="277495"/>
            <a:chOff x="947927" y="2535047"/>
            <a:chExt cx="3830954" cy="277495"/>
          </a:xfrm>
        </p:grpSpPr>
        <p:sp>
          <p:nvSpPr>
            <p:cNvPr id="10" name="object 10"/>
            <p:cNvSpPr/>
            <p:nvPr/>
          </p:nvSpPr>
          <p:spPr>
            <a:xfrm>
              <a:off x="947927" y="2535047"/>
              <a:ext cx="3830954" cy="277495"/>
            </a:xfrm>
            <a:custGeom>
              <a:avLst/>
              <a:gdLst/>
              <a:ahLst/>
              <a:cxnLst/>
              <a:rect l="l" t="t" r="r" b="b"/>
              <a:pathLst>
                <a:path w="3830954" h="277494">
                  <a:moveTo>
                    <a:pt x="3830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830447" y="277367"/>
                  </a:lnTo>
                  <a:lnTo>
                    <a:pt x="3830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2549525"/>
              <a:ext cx="208915" cy="2089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47927" y="2232406"/>
            <a:ext cx="38309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puente</a:t>
            </a:r>
            <a:r>
              <a:rPr sz="19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Kelvin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47971" y="2202941"/>
            <a:ext cx="513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(ver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figura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13)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diseñado</a:t>
            </a:r>
            <a:r>
              <a:rPr sz="1900" b="1" i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especialmente</a:t>
            </a:r>
            <a:r>
              <a:rPr sz="1900" b="1" i="1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98346" y="2509774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480309"/>
            <a:ext cx="18091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1320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	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0257" y="2509774"/>
            <a:ext cx="44786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resistencias</a:t>
            </a:r>
            <a:r>
              <a:rPr sz="1900" b="1" i="1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i="1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debajo</a:t>
            </a:r>
            <a:r>
              <a:rPr sz="1900" b="1" i="1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</a:t>
            </a:r>
            <a:r>
              <a:rPr sz="1900" b="1" i="1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Ohmios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67625" y="2480309"/>
            <a:ext cx="2313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ya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2757677"/>
            <a:ext cx="88220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inyectada,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conocida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caída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voltímetro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312414"/>
            <a:ext cx="7434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impedancia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entrada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grande.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63685" y="3341878"/>
            <a:ext cx="13220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ley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Ohm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590036"/>
            <a:ext cx="1071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826" y="3619195"/>
            <a:ext cx="525843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6300" y="3904234"/>
            <a:ext cx="6261979" cy="3082794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53666" y="1147826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2229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4855" algn="l"/>
              </a:tabLst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0783" y="1147826"/>
            <a:ext cx="5691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estado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contactos</a:t>
            </a:r>
            <a:r>
              <a:rPr sz="1900" b="1" i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estacionarios</a:t>
            </a:r>
            <a:r>
              <a:rPr sz="1900" b="1" i="1" spc="1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móviles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9250" y="1118362"/>
            <a:ext cx="745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88201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interruptores, estos contactos están fabricados de materiales resistentes 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 nominal 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505582"/>
            <a:ext cx="1978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6750" y="2535047"/>
            <a:ext cx="6765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trata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verdadero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812415"/>
            <a:ext cx="1141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71089" y="2782950"/>
            <a:ext cx="1740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77594" y="3367151"/>
            <a:ext cx="5328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93432" y="3337687"/>
            <a:ext cx="3093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microscópico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615055"/>
            <a:ext cx="2650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8230" algn="l"/>
                <a:tab pos="230251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1803" y="3644519"/>
            <a:ext cx="50698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40839" algn="l"/>
                <a:tab pos="3027680" algn="l"/>
                <a:tab pos="3520440" algn="l"/>
                <a:tab pos="3928745" algn="l"/>
              </a:tabLst>
            </a:pPr>
            <a:r>
              <a:rPr sz="1900" b="1" spc="-5" dirty="0">
                <a:latin typeface="Arial"/>
                <a:cs typeface="Arial"/>
              </a:rPr>
              <a:t>ru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68561" y="3615055"/>
            <a:ext cx="916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</a:tabLst>
            </a:pPr>
            <a:r>
              <a:rPr sz="1900" b="1" spc="-5" dirty="0">
                <a:latin typeface="Arial"/>
                <a:cs typeface="Arial"/>
              </a:rPr>
              <a:t>,	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3892677"/>
            <a:ext cx="3853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0245" algn="l"/>
                <a:tab pos="2406650" algn="l"/>
              </a:tabLst>
            </a:pPr>
            <a:r>
              <a:rPr sz="1900" b="1" spc="-5" dirty="0">
                <a:latin typeface="Arial"/>
                <a:cs typeface="Arial"/>
              </a:rPr>
              <a:t>imperfecciones	se	incrementan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4107" y="3892677"/>
            <a:ext cx="833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976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4613" y="3921836"/>
            <a:ext cx="335470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23645" algn="l"/>
                <a:tab pos="1683385" algn="l"/>
                <a:tab pos="221043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6618" y="3892677"/>
            <a:ext cx="469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7175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199509"/>
            <a:ext cx="11277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x</a:t>
            </a:r>
            <a:r>
              <a:rPr sz="1900" b="1" spc="-5" dirty="0">
                <a:latin typeface="Arial"/>
                <a:cs typeface="Arial"/>
              </a:rPr>
              <a:t>idaci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77185" y="4170045"/>
            <a:ext cx="7609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(por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SF6,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478401"/>
            <a:ext cx="871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fricci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01342" y="4448936"/>
            <a:ext cx="78809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(si 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área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contacto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5" dirty="0">
                <a:latin typeface="Arial"/>
                <a:cs typeface="Arial"/>
              </a:rPr>
              <a:t> cierre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 siempre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4132" y="4726304"/>
            <a:ext cx="1204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281041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76654" y="5310504"/>
            <a:ext cx="840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11546" y="5310504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rregi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70733" y="5281041"/>
            <a:ext cx="4158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56025" algn="l"/>
              </a:tabLst>
            </a:pP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82689" y="5310504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742185" y="5865622"/>
            <a:ext cx="854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1164132" y="5836158"/>
            <a:ext cx="6485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4480" algn="l"/>
                <a:tab pos="1970405" algn="l"/>
                <a:tab pos="3364229" algn="l"/>
                <a:tab pos="3780154" algn="l"/>
                <a:tab pos="4919345" algn="l"/>
                <a:tab pos="5482590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74813" y="5865622"/>
            <a:ext cx="282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91245" y="5865622"/>
            <a:ext cx="1515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29038" y="583615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4132" y="6113475"/>
            <a:ext cx="807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listan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522" y="1192551"/>
            <a:ext cx="8787919" cy="57944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34207" y="1147826"/>
            <a:ext cx="12344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2195" y="1147826"/>
            <a:ext cx="16249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cta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7881" y="1118362"/>
            <a:ext cx="3314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4355" algn="l"/>
                <a:tab pos="1645285" algn="l"/>
                <a:tab pos="283146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118362"/>
            <a:ext cx="20891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  <a:tabLst>
                <a:tab pos="1252855" algn="l"/>
                <a:tab pos="187452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ici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ó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 </a:t>
            </a:r>
            <a:r>
              <a:rPr sz="1900" b="1" spc="-5" dirty="0">
                <a:latin typeface="Arial"/>
                <a:cs typeface="Arial"/>
              </a:rPr>
              <a:t>intermedio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1801" y="1425194"/>
            <a:ext cx="16903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6654" y="1395730"/>
            <a:ext cx="2196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correspondientes).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98346" y="1979930"/>
            <a:ext cx="3539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881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68750" algn="l"/>
              </a:tabLst>
            </a:pPr>
            <a:r>
              <a:rPr sz="1900" b="1" spc="-5" dirty="0">
                <a:latin typeface="Arial"/>
                <a:cs typeface="Arial"/>
              </a:rPr>
              <a:t>El	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228214"/>
            <a:ext cx="5858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(garantiza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seguridad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personal,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14).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8885" y="2600704"/>
            <a:ext cx="7554756" cy="391067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797" y="1325877"/>
            <a:ext cx="8785069" cy="53481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8816" y="1240345"/>
            <a:ext cx="9181976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Velocidad</a:t>
            </a:r>
            <a:r>
              <a:rPr sz="28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Operación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Interruptores.</a:t>
            </a:r>
            <a:endParaRPr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766" y="2429637"/>
            <a:ext cx="737870" cy="277495"/>
          </a:xfrm>
          <a:custGeom>
            <a:avLst/>
            <a:gdLst/>
            <a:ahLst/>
            <a:cxnLst/>
            <a:rect l="l" t="t" r="r" b="b"/>
            <a:pathLst>
              <a:path w="737870" h="277494">
                <a:moveTo>
                  <a:pt x="737615" y="0"/>
                </a:moveTo>
                <a:lnTo>
                  <a:pt x="0" y="0"/>
                </a:lnTo>
                <a:lnTo>
                  <a:pt x="0" y="277367"/>
                </a:lnTo>
                <a:lnTo>
                  <a:pt x="737615" y="277367"/>
                </a:lnTo>
                <a:lnTo>
                  <a:pt x="73761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45867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400173"/>
            <a:ext cx="3606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 por 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 56.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01303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955289"/>
            <a:ext cx="2527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2605" y="2984449"/>
            <a:ext cx="45332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r>
              <a:rPr sz="1900" b="1" i="1" spc="3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3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apertura</a:t>
            </a:r>
            <a:r>
              <a:rPr sz="1900" b="1" i="1" spc="4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4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cierre</a:t>
            </a:r>
            <a:r>
              <a:rPr sz="1900" b="1" i="1" spc="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900" b="1" i="1" spc="4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crítico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31789" y="2955289"/>
            <a:ext cx="4053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ya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está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ligado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5354" y="3262122"/>
            <a:ext cx="22669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232657"/>
            <a:ext cx="7950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03370" algn="l"/>
              </a:tabLst>
            </a:pPr>
            <a:r>
              <a:rPr sz="1900" b="1" spc="-5" dirty="0">
                <a:latin typeface="Arial"/>
                <a:cs typeface="Arial"/>
              </a:rPr>
              <a:t>duración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la	</a:t>
            </a: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puede manejar el interruptor.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84551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89496" y="3816858"/>
            <a:ext cx="1596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787393"/>
            <a:ext cx="80683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43115" algn="l"/>
              </a:tabLst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secuencia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cierre,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aparece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84309" y="3816858"/>
            <a:ext cx="5918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55885" y="3787393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4094226"/>
            <a:ext cx="100774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09901" y="4064762"/>
            <a:ext cx="2689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móvil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 fijo.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67736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619752"/>
            <a:ext cx="4239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34051" y="4648911"/>
            <a:ext cx="29495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42554" y="4619752"/>
            <a:ext cx="1744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29510" y="4926584"/>
            <a:ext cx="858519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897120"/>
            <a:ext cx="6191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28240" algn="l"/>
              </a:tabLst>
            </a:pPr>
            <a:r>
              <a:rPr sz="1900" b="1" spc="-5" dirty="0">
                <a:latin typeface="Arial"/>
                <a:cs typeface="Arial"/>
              </a:rPr>
              <a:t>diseñado,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asociada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4168" y="4926584"/>
            <a:ext cx="277876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superar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5205476"/>
            <a:ext cx="11957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52217" y="5176011"/>
            <a:ext cx="7729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consecuente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daño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5453379"/>
            <a:ext cx="8839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066070"/>
            <a:ext cx="208914" cy="19439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6008116"/>
            <a:ext cx="307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1289558" y="6037579"/>
            <a:ext cx="24555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extinción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91839" y="6008116"/>
            <a:ext cx="1992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831713" y="6037579"/>
            <a:ext cx="21951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deterioro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73390" y="6008116"/>
            <a:ext cx="1912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contactos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6285865"/>
            <a:ext cx="1740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7846" y="1147826"/>
            <a:ext cx="2911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forma</a:t>
            </a:r>
            <a:r>
              <a:rPr sz="19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medir</a:t>
            </a:r>
            <a:r>
              <a:rPr sz="19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4090" y="1118362"/>
            <a:ext cx="5699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30264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7898" y="1425194"/>
            <a:ext cx="15290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impuls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ó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grafo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3771" y="1395730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33954" y="1979930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6041" y="1950466"/>
            <a:ext cx="2266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2051685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az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6382" y="1979930"/>
            <a:ext cx="1114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2145"/>
              </a:lnSpc>
            </a:pP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loci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ad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4859" y="1950466"/>
            <a:ext cx="38436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6041" y="2228214"/>
            <a:ext cx="1190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0861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51657" y="2257298"/>
            <a:ext cx="10750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80815" y="2228214"/>
            <a:ext cx="155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0666" y="2257374"/>
            <a:ext cx="254762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discordancia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polos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6041" y="2505582"/>
            <a:ext cx="2014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99383" y="2535047"/>
            <a:ext cx="9937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68722" y="250558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53278" y="2535047"/>
            <a:ext cx="34296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cierre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60130" y="2505582"/>
            <a:ext cx="132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circula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47342" y="2812415"/>
            <a:ext cx="15151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16934" y="2782950"/>
            <a:ext cx="3724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 relé 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 al interruptor.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06041" y="3060318"/>
            <a:ext cx="1271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capaz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30905" y="3089783"/>
            <a:ext cx="53289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registrar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2657" y="3060318"/>
            <a:ext cx="16725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34642" y="3337687"/>
            <a:ext cx="662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000" algn="l"/>
              </a:tabLst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spc="-5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8485" y="3367151"/>
            <a:ext cx="394207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71550" algn="l"/>
                <a:tab pos="1304290" algn="l"/>
                <a:tab pos="2133600" algn="l"/>
                <a:tab pos="2613025" algn="l"/>
              </a:tabLst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aj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mecani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78548" y="3337687"/>
            <a:ext cx="330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0000" algn="l"/>
                <a:tab pos="3007360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34642" y="3615055"/>
            <a:ext cx="1444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movimiento.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6041" y="3892677"/>
            <a:ext cx="2319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dirty="0">
                <a:latin typeface="Arial"/>
                <a:cs typeface="Arial"/>
              </a:rPr>
              <a:t>puede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02659" y="3921836"/>
            <a:ext cx="597027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compresor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vibraciones,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47342" y="4199509"/>
            <a:ext cx="681164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contactos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parámetros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46414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935227" y="4726304"/>
            <a:ext cx="9049385" cy="114723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17 muestra un resultado de una prueba del impulsógrafo,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 representa el registro del movimiento del mecanismo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transductores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movimiento que pueden ser digitales o analógicos, lineales o de rotación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caso.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305" y="1083640"/>
            <a:ext cx="9114790" cy="5700395"/>
            <a:chOff x="789431" y="1124085"/>
            <a:chExt cx="9114790" cy="57003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0787" y="1147572"/>
              <a:ext cx="8684472" cy="56768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4948" y="1128636"/>
            <a:ext cx="9181744" cy="510279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762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debería tener una característica de desplazamiento similar a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mostrada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esta gráfica, cualquier obstrucción, defecto, rebote de contactos,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inmediata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el comportamiento de la corriente que alimenta la bobina de apertura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registro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permite detectar el estado en que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encuentra la bobina del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camino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bobina.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 tres y cuatro, en orden descendiente, representan el cambio de estado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contactos auxiliares del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2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auxiliares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asociado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interruptor bajo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último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razón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estamos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discutiendo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párrafo,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interruptor”,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especificado por el fabricante, si los contactos operan simultáneamente y si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fases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82009" y="1702562"/>
            <a:ext cx="61080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12545" algn="l"/>
                <a:tab pos="1728470" algn="l"/>
                <a:tab pos="2919730" algn="l"/>
                <a:tab pos="3333750" algn="l"/>
                <a:tab pos="3665854" algn="l"/>
                <a:tab pos="505968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din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mica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0080" algn="l"/>
                <a:tab pos="1711960" algn="l"/>
                <a:tab pos="2112645" algn="l"/>
                <a:tab pos="8686800" algn="l"/>
              </a:tabLst>
            </a:pPr>
            <a:r>
              <a:rPr sz="1900" b="1" spc="-5" dirty="0">
                <a:latin typeface="Arial"/>
                <a:cs typeface="Arial"/>
              </a:rPr>
              <a:t>Otra	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950466"/>
            <a:ext cx="7146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ofrece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opcional.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505582"/>
            <a:ext cx="2271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6185" y="2535047"/>
            <a:ext cx="6289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14154" y="2505582"/>
            <a:ext cx="373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5694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9725" y="2812415"/>
            <a:ext cx="8826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9420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337687"/>
            <a:ext cx="2445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complemento,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2307" y="3367151"/>
            <a:ext cx="65004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dinámica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644519"/>
            <a:ext cx="9025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2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existente</a:t>
            </a:r>
            <a:r>
              <a:rPr sz="1900" b="1" i="1" spc="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entre</a:t>
            </a:r>
            <a:r>
              <a:rPr sz="1900" b="1" i="1" spc="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3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contacto</a:t>
            </a:r>
            <a:r>
              <a:rPr sz="1900" b="1" i="1" spc="2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móvil</a:t>
            </a:r>
            <a:r>
              <a:rPr sz="1900" b="1" i="1" spc="2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fijo</a:t>
            </a:r>
            <a:r>
              <a:rPr sz="1900" b="1" i="1" spc="2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2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</a:t>
            </a:r>
            <a:r>
              <a:rPr sz="1900" b="1" i="1" spc="2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</a:t>
            </a:r>
            <a:r>
              <a:rPr sz="1900" b="1" i="1" spc="2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921836"/>
            <a:ext cx="497713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proceso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apertura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cierre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1977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28369" y="4314826"/>
            <a:ext cx="9053703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18 muestra el registro del movimiento del interruptor (Color Blanco),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dinámica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(Color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Azul)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034278"/>
            <a:ext cx="927417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esquina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derecha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 esta</a:t>
            </a:r>
            <a:r>
              <a:rPr sz="1900" b="1" dirty="0">
                <a:latin typeface="Arial"/>
                <a:cs typeface="Arial"/>
              </a:rPr>
              <a:t> 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1367" y="1147675"/>
            <a:ext cx="7056610" cy="491174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74</a:t>
            </a:fld>
            <a:endParaRPr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815383" y="1125635"/>
            <a:ext cx="66847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lang="es-A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Prueba de Aisladores Soporte y </a:t>
            </a:r>
            <a:r>
              <a:rPr lang="es-AR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Bushings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468881"/>
            <a:ext cx="6191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enclosure,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91471" y="1883716"/>
            <a:ext cx="6860429" cy="5174309"/>
            <a:chOff x="2268744" y="1775460"/>
            <a:chExt cx="6204585" cy="4727575"/>
          </a:xfrm>
        </p:grpSpPr>
        <p:pic>
          <p:nvPicPr>
            <p:cNvPr id="9" name="object 9"/>
            <p:cNvPicPr/>
            <p:nvPr/>
          </p:nvPicPr>
          <p:blipFill>
            <a:blip r:embed="rId3" cstate="print">
              <a:grayscl/>
            </a:blip>
            <a:stretch>
              <a:fillRect/>
            </a:stretch>
          </p:blipFill>
          <p:spPr>
            <a:xfrm>
              <a:off x="3040380" y="1775460"/>
              <a:ext cx="4594381" cy="22646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>
              <a:grayscl/>
            </a:blip>
            <a:stretch>
              <a:fillRect/>
            </a:stretch>
          </p:blipFill>
          <p:spPr>
            <a:xfrm>
              <a:off x="2268744" y="4041701"/>
              <a:ext cx="6204498" cy="246133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75</a:t>
            </a:fld>
            <a:endParaRPr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740779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8055" y="393060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3872865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i="1" spc="-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i="1" spc="-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i="1" spc="-7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i="1" spc="-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i="1" spc="-7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i="1" spc="-6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i="1" spc="-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aisladores</a:t>
            </a:r>
            <a:r>
              <a:rPr sz="1900" b="1" i="1" spc="-7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soporte</a:t>
            </a:r>
            <a:r>
              <a:rPr sz="1900" b="1" i="1" spc="-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i="1" spc="-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fectuarse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siguiente manera: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4457065"/>
            <a:ext cx="11938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primero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8673" y="4457065"/>
            <a:ext cx="15551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desenergizar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53534" y="4457065"/>
            <a:ext cx="17468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subestación,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382" y="4734433"/>
            <a:ext cx="2286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 dirty="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3982" y="4734433"/>
            <a:ext cx="83388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rodear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campana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central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aislador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alambre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3982" y="5011801"/>
            <a:ext cx="301180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tira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5786" y="5011801"/>
            <a:ext cx="532701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inferior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3982" y="5290692"/>
            <a:ext cx="186308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5382" y="5568137"/>
            <a:ext cx="5886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3645" y="5568137"/>
            <a:ext cx="556323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6881" y="5568137"/>
            <a:ext cx="24161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alambre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33982" y="5845810"/>
            <a:ext cx="62357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rodea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banda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90598" y="6123127"/>
            <a:ext cx="7982584" cy="277495"/>
            <a:chOff x="1990598" y="6123127"/>
            <a:chExt cx="7982584" cy="277495"/>
          </a:xfrm>
        </p:grpSpPr>
        <p:sp>
          <p:nvSpPr>
            <p:cNvPr id="23" name="object 23"/>
            <p:cNvSpPr/>
            <p:nvPr/>
          </p:nvSpPr>
          <p:spPr>
            <a:xfrm>
              <a:off x="1990598" y="6123127"/>
              <a:ext cx="6755765" cy="277495"/>
            </a:xfrm>
            <a:custGeom>
              <a:avLst/>
              <a:gdLst/>
              <a:ahLst/>
              <a:cxnLst/>
              <a:rect l="l" t="t" r="r" b="b"/>
              <a:pathLst>
                <a:path w="6755765" h="277495">
                  <a:moveTo>
                    <a:pt x="675525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55257" y="277367"/>
                  </a:lnTo>
                  <a:lnTo>
                    <a:pt x="675525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45981" y="6123127"/>
              <a:ext cx="1226820" cy="277495"/>
            </a:xfrm>
            <a:custGeom>
              <a:avLst/>
              <a:gdLst/>
              <a:ahLst/>
              <a:cxnLst/>
              <a:rect l="l" t="t" r="r" b="b"/>
              <a:pathLst>
                <a:path w="1226820" h="277495">
                  <a:moveTo>
                    <a:pt x="122682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26820" y="277367"/>
                  </a:lnTo>
                  <a:lnTo>
                    <a:pt x="122682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405382" y="6123127"/>
            <a:ext cx="5886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77898" y="6093663"/>
            <a:ext cx="8007984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recoge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33982" y="6400495"/>
            <a:ext cx="7162165" cy="277495"/>
          </a:xfrm>
          <a:custGeom>
            <a:avLst/>
            <a:gdLst/>
            <a:ahLst/>
            <a:cxnLst/>
            <a:rect l="l" t="t" r="r" b="b"/>
            <a:pathLst>
              <a:path w="7162165" h="277495">
                <a:moveTo>
                  <a:pt x="7162165" y="0"/>
                </a:moveTo>
                <a:lnTo>
                  <a:pt x="0" y="0"/>
                </a:lnTo>
                <a:lnTo>
                  <a:pt x="0" y="277367"/>
                </a:lnTo>
                <a:lnTo>
                  <a:pt x="7162165" y="277367"/>
                </a:lnTo>
                <a:lnTo>
                  <a:pt x="716216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21282" y="6371031"/>
            <a:ext cx="718375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76</a:t>
            </a:fld>
            <a:endParaRPr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616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debe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-5" dirty="0">
                <a:latin typeface="Arial"/>
                <a:cs typeface="Arial"/>
              </a:rPr>
              <a:t> fases.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950466"/>
            <a:ext cx="1975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4182" y="1979930"/>
            <a:ext cx="46291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0505" y="1950466"/>
            <a:ext cx="2134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repetir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228214"/>
            <a:ext cx="2269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1451" y="2257374"/>
            <a:ext cx="64230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lugar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535047"/>
            <a:ext cx="33381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9078" y="2505582"/>
            <a:ext cx="277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808985" y="3089783"/>
            <a:ext cx="1193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4994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147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soporte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20333" y="3089783"/>
            <a:ext cx="37528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seccionadores,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6832" y="3367151"/>
            <a:ext cx="416559" cy="277495"/>
          </a:xfrm>
          <a:custGeom>
            <a:avLst/>
            <a:gdLst/>
            <a:ahLst/>
            <a:cxnLst/>
            <a:rect l="l" t="t" r="r" b="b"/>
            <a:pathLst>
              <a:path w="416559" h="277495">
                <a:moveTo>
                  <a:pt x="416052" y="0"/>
                </a:moveTo>
                <a:lnTo>
                  <a:pt x="0" y="0"/>
                </a:lnTo>
                <a:lnTo>
                  <a:pt x="0" y="277367"/>
                </a:lnTo>
                <a:lnTo>
                  <a:pt x="416052" y="277367"/>
                </a:lnTo>
                <a:lnTo>
                  <a:pt x="4160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64132" y="3337687"/>
            <a:ext cx="70770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etc.,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77</a:t>
            </a:fld>
            <a:endParaRPr dirty="0"/>
          </a:p>
        </p:txBody>
      </p:sp>
      <p:sp>
        <p:nvSpPr>
          <p:cNvPr id="23" name="object 23"/>
          <p:cNvSpPr txBox="1"/>
          <p:nvPr/>
        </p:nvSpPr>
        <p:spPr>
          <a:xfrm>
            <a:off x="1847342" y="3921836"/>
            <a:ext cx="174561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ergiz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44010" y="3892677"/>
            <a:ext cx="4584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81161" y="3921836"/>
            <a:ext cx="170433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AT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75942" y="4199509"/>
            <a:ext cx="330009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 parte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aislador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30139" y="4170045"/>
            <a:ext cx="1381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64984" y="4199509"/>
            <a:ext cx="257429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-5" dirty="0">
                <a:latin typeface="Arial"/>
                <a:cs typeface="Arial"/>
              </a:rPr>
              <a:t> a </a:t>
            </a:r>
            <a:r>
              <a:rPr sz="1900" b="1" dirty="0">
                <a:latin typeface="Arial"/>
                <a:cs typeface="Arial"/>
              </a:rPr>
              <a:t>tierra,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34642" y="444893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5942" y="4478401"/>
            <a:ext cx="24193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Inyectar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00845" y="4478401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84319" y="4448936"/>
            <a:ext cx="5402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5260" algn="l"/>
              </a:tabLst>
            </a:pP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63242" y="4726304"/>
            <a:ext cx="79197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efectúe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pasos.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8" y="5745051"/>
            <a:ext cx="9266174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resistencia de aislamiento también puede ser realizada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efectuando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tope del aislador,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colocará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colocará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7822" y="1231918"/>
            <a:ext cx="4808191" cy="43448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  <a:endParaRPr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8157" y="1334093"/>
            <a:ext cx="23336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Bushings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467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9190" y="1702562"/>
            <a:ext cx="5523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979930"/>
            <a:ext cx="18383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externo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40482" y="1950466"/>
            <a:ext cx="1620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utilice,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19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06322" y="2535047"/>
            <a:ext cx="1396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3614" y="2505582"/>
            <a:ext cx="5557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1078" y="2535047"/>
            <a:ext cx="7924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14866" y="2505582"/>
            <a:ext cx="772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508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98346" y="2812415"/>
            <a:ext cx="24803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conectado el bushing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65575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3337687"/>
            <a:ext cx="1449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88945" y="3367151"/>
            <a:ext cx="53486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central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0802" y="3337687"/>
            <a:ext cx="983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27921" y="3367151"/>
            <a:ext cx="9575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10610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08936" y="3644519"/>
            <a:ext cx="18141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22827" y="3644519"/>
            <a:ext cx="93471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lambre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14442" y="3615055"/>
            <a:ext cx="36912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cinta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78342" y="3644519"/>
            <a:ext cx="14071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rodear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32619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falda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central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bushing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02378" y="3892677"/>
            <a:ext cx="528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23154" y="3921836"/>
            <a:ext cx="8343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94069" y="3921836"/>
            <a:ext cx="8597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47969" y="3892677"/>
            <a:ext cx="4136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8760" algn="l"/>
              </a:tabLst>
            </a:pPr>
            <a:r>
              <a:rPr sz="1900" b="1" spc="-5" dirty="0">
                <a:latin typeface="Arial"/>
                <a:cs typeface="Arial"/>
              </a:rPr>
              <a:t>una	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4199509"/>
            <a:ext cx="191770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467866" y="4755769"/>
            <a:ext cx="12192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79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2122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0" algn="l"/>
              </a:tabLst>
            </a:pP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35122" y="4755769"/>
            <a:ext cx="10052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obtie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17034" y="4726304"/>
            <a:ext cx="226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0819" y="4755769"/>
            <a:ext cx="11099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mparar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95569" y="4726304"/>
            <a:ext cx="1678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53248" y="4755769"/>
            <a:ext cx="200278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3381" y="4726304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003673"/>
            <a:ext cx="2089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81782" y="5033136"/>
            <a:ext cx="16084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teri</a:t>
            </a:r>
            <a:r>
              <a:rPr sz="1900" b="1" spc="-2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588239" y="1368753"/>
            <a:ext cx="5025009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de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Pararrayos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2053082"/>
            <a:ext cx="831215" cy="277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Implica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5498" y="2023618"/>
            <a:ext cx="3089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</a:t>
            </a:r>
            <a:r>
              <a:rPr sz="1900" b="1" i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900" b="1" i="1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2778" y="2053082"/>
            <a:ext cx="44494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1406" y="2053082"/>
            <a:ext cx="1479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5969" y="2023618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56714" y="2330526"/>
            <a:ext cx="1969770" cy="278130"/>
          </a:xfrm>
          <a:custGeom>
            <a:avLst/>
            <a:gdLst/>
            <a:ahLst/>
            <a:cxnLst/>
            <a:rect l="l" t="t" r="r" b="b"/>
            <a:pathLst>
              <a:path w="1969770" h="278130">
                <a:moveTo>
                  <a:pt x="1969262" y="0"/>
                </a:moveTo>
                <a:lnTo>
                  <a:pt x="0" y="0"/>
                </a:lnTo>
                <a:lnTo>
                  <a:pt x="0" y="277672"/>
                </a:lnTo>
                <a:lnTo>
                  <a:pt x="1969262" y="277672"/>
                </a:lnTo>
                <a:lnTo>
                  <a:pt x="19692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5227" y="2301367"/>
            <a:ext cx="3270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 DC.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91397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56102"/>
            <a:ext cx="11074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quiere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4229" y="2885567"/>
            <a:ext cx="40532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medir</a:t>
            </a:r>
            <a:r>
              <a:rPr sz="19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2856102"/>
            <a:ext cx="172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3025" y="2885567"/>
            <a:ext cx="22161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fuga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90609" y="2856102"/>
            <a:ext cx="1294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</a:t>
            </a:r>
            <a:r>
              <a:rPr sz="1900" b="1" i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circula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133470"/>
            <a:ext cx="20631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pararrayos.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380997" y="3717671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688207"/>
            <a:ext cx="30130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8135" algn="l"/>
                <a:tab pos="2718435" algn="l"/>
              </a:tabLst>
            </a:pPr>
            <a:r>
              <a:rPr sz="1900" b="1" spc="-5" dirty="0">
                <a:latin typeface="Arial"/>
                <a:cs typeface="Arial"/>
              </a:rPr>
              <a:t>La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8003" y="3717671"/>
            <a:ext cx="5385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88390" algn="l"/>
                <a:tab pos="1440180" algn="l"/>
                <a:tab pos="2730500" algn="l"/>
                <a:tab pos="3232150" algn="l"/>
                <a:tab pos="4267835" algn="l"/>
                <a:tab pos="455295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erior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2630" y="3688207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965829"/>
            <a:ext cx="3239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pararrayos 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válvulas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29734" y="3994988"/>
            <a:ext cx="15278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oxido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44336" y="3965829"/>
            <a:ext cx="4239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utilice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243197"/>
            <a:ext cx="1848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tecnología.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558660" y="4827397"/>
            <a:ext cx="1205865" cy="279400"/>
          </a:xfrm>
          <a:custGeom>
            <a:avLst/>
            <a:gdLst/>
            <a:ahLst/>
            <a:cxnLst/>
            <a:rect l="l" t="t" r="r" b="b"/>
            <a:pathLst>
              <a:path w="1205865" h="279400">
                <a:moveTo>
                  <a:pt x="1205483" y="0"/>
                </a:moveTo>
                <a:lnTo>
                  <a:pt x="0" y="0"/>
                </a:lnTo>
                <a:lnTo>
                  <a:pt x="0" y="278892"/>
                </a:lnTo>
                <a:lnTo>
                  <a:pt x="1205483" y="278892"/>
                </a:lnTo>
                <a:lnTo>
                  <a:pt x="120548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47927" y="4827397"/>
            <a:ext cx="146367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12822" y="4797933"/>
            <a:ext cx="6767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conectar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81490" y="4827397"/>
            <a:ext cx="591820" cy="28511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106289"/>
            <a:ext cx="77939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32342" y="5076825"/>
            <a:ext cx="459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81490" y="5112334"/>
            <a:ext cx="591820" cy="2717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383733"/>
            <a:ext cx="679577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inferior 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07330" y="5938773"/>
            <a:ext cx="1932939" cy="277495"/>
          </a:xfrm>
          <a:custGeom>
            <a:avLst/>
            <a:gdLst/>
            <a:ahLst/>
            <a:cxnLst/>
            <a:rect l="l" t="t" r="r" b="b"/>
            <a:pathLst>
              <a:path w="1932940" h="277495">
                <a:moveTo>
                  <a:pt x="1932686" y="0"/>
                </a:moveTo>
                <a:lnTo>
                  <a:pt x="0" y="0"/>
                </a:lnTo>
                <a:lnTo>
                  <a:pt x="0" y="277367"/>
                </a:lnTo>
                <a:lnTo>
                  <a:pt x="1932686" y="277367"/>
                </a:lnTo>
                <a:lnTo>
                  <a:pt x="19326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2717545" y="5938773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rarr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09310"/>
            <a:ext cx="6517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070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posea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secciones,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11160" y="5938773"/>
            <a:ext cx="24618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47927" y="6216091"/>
            <a:ext cx="899794" cy="277495"/>
          </a:xfrm>
          <a:custGeom>
            <a:avLst/>
            <a:gdLst/>
            <a:ahLst/>
            <a:cxnLst/>
            <a:rect l="l" t="t" r="r" b="b"/>
            <a:pathLst>
              <a:path w="899794" h="277495">
                <a:moveTo>
                  <a:pt x="899464" y="0"/>
                </a:moveTo>
                <a:lnTo>
                  <a:pt x="0" y="0"/>
                </a:lnTo>
                <a:lnTo>
                  <a:pt x="0" y="277368"/>
                </a:lnTo>
                <a:lnTo>
                  <a:pt x="899464" y="277368"/>
                </a:lnTo>
                <a:lnTo>
                  <a:pt x="899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35227" y="6186627"/>
            <a:ext cx="991869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sección.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80</a:t>
            </a:fld>
            <a:endParaRPr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30705" y="1147826"/>
            <a:ext cx="1993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segunda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197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9200" algn="l"/>
              </a:tabLst>
            </a:pPr>
            <a:r>
              <a:rPr sz="1900" b="1" spc="-5" dirty="0">
                <a:latin typeface="Arial"/>
                <a:cs typeface="Arial"/>
              </a:rPr>
              <a:t>La	del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1859" y="1147826"/>
            <a:ext cx="47510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unión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3432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7995" y="1395730"/>
            <a:ext cx="5707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7656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23086" y="2257374"/>
            <a:ext cx="13017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228214"/>
            <a:ext cx="3806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55775" algn="l"/>
              </a:tabLst>
            </a:pPr>
            <a:r>
              <a:rPr sz="1900" b="1" spc="-5" dirty="0">
                <a:latin typeface="Arial"/>
                <a:cs typeface="Arial"/>
              </a:rPr>
              <a:t>De	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8186" y="2257374"/>
            <a:ext cx="25761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resto de 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secciones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28356" y="2228214"/>
            <a:ext cx="1753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782950"/>
            <a:ext cx="1931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7670" y="2812415"/>
            <a:ext cx="4580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medición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6665" y="2782950"/>
            <a:ext cx="23774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060318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73250" y="3089783"/>
            <a:ext cx="46539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81013" y="3060318"/>
            <a:ext cx="1754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28210" y="3644519"/>
            <a:ext cx="2105025" cy="277495"/>
          </a:xfrm>
          <a:custGeom>
            <a:avLst/>
            <a:gdLst/>
            <a:ahLst/>
            <a:cxnLst/>
            <a:rect l="l" t="t" r="r" b="b"/>
            <a:pathLst>
              <a:path w="2105025" h="277495">
                <a:moveTo>
                  <a:pt x="2104898" y="0"/>
                </a:moveTo>
                <a:lnTo>
                  <a:pt x="0" y="0"/>
                </a:lnTo>
                <a:lnTo>
                  <a:pt x="0" y="277367"/>
                </a:lnTo>
                <a:lnTo>
                  <a:pt x="2104898" y="277367"/>
                </a:lnTo>
                <a:lnTo>
                  <a:pt x="21048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36802" y="3644519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7308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37970" algn="l"/>
              </a:tabLst>
            </a:pPr>
            <a:r>
              <a:rPr sz="1900" b="1" spc="-5" dirty="0">
                <a:latin typeface="Arial"/>
                <a:cs typeface="Arial"/>
              </a:rPr>
              <a:t>La	medida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componentes.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36026" y="3644519"/>
            <a:ext cx="16370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16217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óxido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37789" y="3892677"/>
            <a:ext cx="41008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son: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corriente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07072" y="3921886"/>
            <a:ext cx="31661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3755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44846" y="4199509"/>
            <a:ext cx="303022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29168" y="4170045"/>
            <a:ext cx="1753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4726304"/>
            <a:ext cx="534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13586" y="4755769"/>
            <a:ext cx="41014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última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58992" y="4726304"/>
            <a:ext cx="4325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(producto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5227" y="5003673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interna, etc)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50359" y="5033136"/>
            <a:ext cx="43992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38300" algn="l"/>
              </a:tabLst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válvula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óxido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36557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558790"/>
            <a:ext cx="33229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81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4334890" y="5587949"/>
            <a:ext cx="20364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carburo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silicio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43853" y="5558790"/>
            <a:ext cx="1090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circula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08696" y="5587949"/>
            <a:ext cx="236410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5865622"/>
            <a:ext cx="8845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erior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75583" y="5865622"/>
            <a:ext cx="2518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33701" y="5836158"/>
            <a:ext cx="805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73575" algn="l"/>
              </a:tabLst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	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(aquí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5227" y="6113475"/>
            <a:ext cx="90500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019175" algn="l"/>
                <a:tab pos="2190115" algn="l"/>
                <a:tab pos="2608580" algn="l"/>
                <a:tab pos="2952750" algn="l"/>
                <a:tab pos="3902710" algn="l"/>
                <a:tab pos="4321810" algn="l"/>
                <a:tab pos="5357495" algn="l"/>
                <a:tab pos="5775960" algn="l"/>
                <a:tab pos="6596380" algn="l"/>
                <a:tab pos="7555230" algn="l"/>
                <a:tab pos="8174990" algn="l"/>
                <a:tab pos="8755380" algn="l"/>
              </a:tabLst>
            </a:pPr>
            <a:r>
              <a:rPr sz="1900" b="1" spc="-5" dirty="0">
                <a:latin typeface="Arial"/>
                <a:cs typeface="Arial"/>
              </a:rPr>
              <a:t>circul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ula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rburo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silicio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pararrayos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Gaps).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central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0075" y="1886733"/>
            <a:ext cx="5559156" cy="472590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82</a:t>
            </a:fld>
            <a:endParaRPr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08197" y="1261126"/>
            <a:ext cx="6076315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Condensadores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19551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6626" y="1775714"/>
            <a:ext cx="25457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4815" y="1746250"/>
            <a:ext cx="6197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08140" y="1775714"/>
            <a:ext cx="37776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023618"/>
            <a:ext cx="3246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407" y="2053082"/>
            <a:ext cx="57003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nivel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75%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330526"/>
            <a:ext cx="791845" cy="278130"/>
          </a:xfrm>
          <a:custGeom>
            <a:avLst/>
            <a:gdLst/>
            <a:ahLst/>
            <a:cxnLst/>
            <a:rect l="l" t="t" r="r" b="b"/>
            <a:pathLst>
              <a:path w="791844" h="278130">
                <a:moveTo>
                  <a:pt x="791260" y="0"/>
                </a:moveTo>
                <a:lnTo>
                  <a:pt x="0" y="0"/>
                </a:lnTo>
                <a:lnTo>
                  <a:pt x="0" y="277672"/>
                </a:lnTo>
                <a:lnTo>
                  <a:pt x="791260" y="277672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76366" y="2330526"/>
            <a:ext cx="4496435" cy="278130"/>
          </a:xfrm>
          <a:custGeom>
            <a:avLst/>
            <a:gdLst/>
            <a:ahLst/>
            <a:cxnLst/>
            <a:rect l="l" t="t" r="r" b="b"/>
            <a:pathLst>
              <a:path w="4496434" h="278130">
                <a:moveTo>
                  <a:pt x="4496435" y="0"/>
                </a:moveTo>
                <a:lnTo>
                  <a:pt x="0" y="0"/>
                </a:lnTo>
                <a:lnTo>
                  <a:pt x="0" y="277672"/>
                </a:lnTo>
                <a:lnTo>
                  <a:pt x="4496435" y="277672"/>
                </a:lnTo>
                <a:lnTo>
                  <a:pt x="449643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35227" y="2301367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fábrica,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3,2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47927" y="2608199"/>
            <a:ext cx="2160270" cy="277495"/>
          </a:xfrm>
          <a:custGeom>
            <a:avLst/>
            <a:gdLst/>
            <a:ahLst/>
            <a:cxnLst/>
            <a:rect l="l" t="t" r="r" b="b"/>
            <a:pathLst>
              <a:path w="2160270" h="277494">
                <a:moveTo>
                  <a:pt x="2159762" y="0"/>
                </a:moveTo>
                <a:lnTo>
                  <a:pt x="0" y="0"/>
                </a:lnTo>
                <a:lnTo>
                  <a:pt x="0" y="277367"/>
                </a:lnTo>
                <a:lnTo>
                  <a:pt x="2159762" y="277367"/>
                </a:lnTo>
                <a:lnTo>
                  <a:pt x="21597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13296" y="2608199"/>
            <a:ext cx="1477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15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78735"/>
            <a:ext cx="6934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54190" algn="l"/>
              </a:tabLst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 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ase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–fas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133470"/>
            <a:ext cx="5860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417" y="3162935"/>
            <a:ext cx="26403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unidades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monofásicas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19666" y="3133470"/>
            <a:ext cx="465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69617" y="3440303"/>
            <a:ext cx="3295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410839"/>
            <a:ext cx="7079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85920" algn="l"/>
              </a:tabLst>
            </a:pPr>
            <a:r>
              <a:rPr sz="1900" b="1" spc="-5" dirty="0">
                <a:latin typeface="Arial"/>
                <a:cs typeface="Arial"/>
              </a:rPr>
              <a:t>coloca	del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60181" y="3440303"/>
            <a:ext cx="19126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3717671"/>
            <a:ext cx="509905" cy="277495"/>
          </a:xfrm>
          <a:custGeom>
            <a:avLst/>
            <a:gdLst/>
            <a:ahLst/>
            <a:cxnLst/>
            <a:rect l="l" t="t" r="r" b="b"/>
            <a:pathLst>
              <a:path w="509905" h="277495">
                <a:moveTo>
                  <a:pt x="509320" y="0"/>
                </a:moveTo>
                <a:lnTo>
                  <a:pt x="0" y="0"/>
                </a:lnTo>
                <a:lnTo>
                  <a:pt x="0" y="277367"/>
                </a:lnTo>
                <a:lnTo>
                  <a:pt x="509320" y="277367"/>
                </a:lnTo>
                <a:lnTo>
                  <a:pt x="5093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3688207"/>
            <a:ext cx="333756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libre,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 en 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83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4328795" y="3717671"/>
            <a:ext cx="8991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13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15254" y="368820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235407"/>
            <a:ext cx="208914" cy="1949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0672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632201" y="5316601"/>
            <a:ext cx="7340600" cy="277495"/>
          </a:xfrm>
          <a:custGeom>
            <a:avLst/>
            <a:gdLst/>
            <a:ahLst/>
            <a:cxnLst/>
            <a:rect l="l" t="t" r="r" b="b"/>
            <a:pathLst>
              <a:path w="7340600" h="277495">
                <a:moveTo>
                  <a:pt x="7340473" y="0"/>
                </a:moveTo>
                <a:lnTo>
                  <a:pt x="0" y="0"/>
                </a:lnTo>
                <a:lnTo>
                  <a:pt x="0" y="277368"/>
                </a:lnTo>
                <a:lnTo>
                  <a:pt x="7340473" y="277368"/>
                </a:lnTo>
                <a:lnTo>
                  <a:pt x="734047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5227" y="4177665"/>
            <a:ext cx="9050655" cy="142430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952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conecta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carcasa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1453515" algn="l"/>
                <a:tab pos="1696720" algn="l"/>
                <a:tab pos="2320925" algn="l"/>
                <a:tab pos="2599690" algn="l"/>
                <a:tab pos="3395345" algn="l"/>
                <a:tab pos="3868420" algn="l"/>
                <a:tab pos="4228465" algn="l"/>
                <a:tab pos="4989830" algn="l"/>
                <a:tab pos="5053330" algn="l"/>
                <a:tab pos="5761355" algn="l"/>
                <a:tab pos="6763384" algn="l"/>
                <a:tab pos="7541895" algn="l"/>
                <a:tab pos="7844155" algn="l"/>
                <a:tab pos="8265795" algn="l"/>
                <a:tab pos="8754110" algn="l"/>
              </a:tabLst>
            </a:pP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NSI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CP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20" dirty="0">
                <a:latin typeface="Arial"/>
                <a:cs typeface="Arial"/>
              </a:rPr>
              <a:t>1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1</a:t>
            </a:r>
            <a:r>
              <a:rPr sz="1900" b="1" spc="-5" dirty="0">
                <a:latin typeface="Arial"/>
                <a:cs typeface="Arial"/>
              </a:rPr>
              <a:t>976</a:t>
            </a:r>
            <a:r>
              <a:rPr sz="1900" b="1" dirty="0">
                <a:latin typeface="Arial"/>
                <a:cs typeface="Arial"/>
              </a:rPr>
              <a:t>)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	</a:t>
            </a:r>
            <a:r>
              <a:rPr sz="1900" b="1" spc="-5" dirty="0">
                <a:latin typeface="Arial"/>
                <a:cs typeface="Arial"/>
              </a:rPr>
              <a:t>reco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ores,</a:t>
            </a:r>
            <a:r>
              <a:rPr sz="1900" b="1" dirty="0">
                <a:latin typeface="Arial"/>
                <a:cs typeface="Arial"/>
              </a:rPr>
              <a:t>		</a:t>
            </a:r>
            <a:r>
              <a:rPr sz="1900" b="1" i="1" spc="-5" dirty="0">
                <a:latin typeface="Arial"/>
                <a:cs typeface="Arial"/>
              </a:rPr>
              <a:t>los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es</a:t>
            </a:r>
            <a:r>
              <a:rPr sz="1900" b="1" i="1" dirty="0">
                <a:latin typeface="Arial"/>
                <a:cs typeface="Arial"/>
              </a:rPr>
              <a:t>t</a:t>
            </a:r>
            <a:r>
              <a:rPr sz="1900" b="1" i="1" spc="-5" dirty="0">
                <a:latin typeface="Arial"/>
                <a:cs typeface="Arial"/>
              </a:rPr>
              <a:t>ándares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n</a:t>
            </a:r>
            <a:r>
              <a:rPr sz="1900" b="1" i="1" dirty="0">
                <a:latin typeface="Arial"/>
                <a:cs typeface="Arial"/>
              </a:rPr>
              <a:t>u</a:t>
            </a:r>
            <a:r>
              <a:rPr sz="1900" b="1" i="1" spc="-5" dirty="0">
                <a:latin typeface="Arial"/>
                <a:cs typeface="Arial"/>
              </a:rPr>
              <a:t>ev</a:t>
            </a:r>
            <a:r>
              <a:rPr sz="1900" b="1" i="1" dirty="0">
                <a:latin typeface="Arial"/>
                <a:cs typeface="Arial"/>
              </a:rPr>
              <a:t>o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o</a:t>
            </a:r>
            <a:r>
              <a:rPr sz="1900" b="1" i="1" spc="-5" dirty="0">
                <a:latin typeface="Arial"/>
                <a:cs typeface="Arial"/>
              </a:rPr>
              <a:t>lo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recomiend</a:t>
            </a:r>
            <a:r>
              <a:rPr sz="1900" b="1" i="1" dirty="0">
                <a:latin typeface="Arial"/>
                <a:cs typeface="Arial"/>
              </a:rPr>
              <a:t>a</a:t>
            </a:r>
            <a:r>
              <a:rPr sz="1900" b="1" i="1" spc="-5" dirty="0">
                <a:latin typeface="Arial"/>
                <a:cs typeface="Arial"/>
              </a:rPr>
              <a:t>n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pru</a:t>
            </a:r>
            <a:r>
              <a:rPr sz="1900" b="1" i="1" dirty="0">
                <a:latin typeface="Arial"/>
                <a:cs typeface="Arial"/>
              </a:rPr>
              <a:t>e</a:t>
            </a:r>
            <a:r>
              <a:rPr sz="1900" b="1" i="1" spc="-5" dirty="0">
                <a:latin typeface="Arial"/>
                <a:cs typeface="Arial"/>
              </a:rPr>
              <a:t>b</a:t>
            </a:r>
            <a:r>
              <a:rPr sz="1900" b="1" i="1" dirty="0">
                <a:latin typeface="Arial"/>
                <a:cs typeface="Arial"/>
              </a:rPr>
              <a:t>a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5593969"/>
            <a:ext cx="24822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sz="1900" b="1" i="1" spc="-5" dirty="0">
                <a:latin typeface="Arial"/>
                <a:cs typeface="Arial"/>
              </a:rPr>
              <a:t>mantenimiento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AC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4779" y="1206134"/>
            <a:ext cx="6248290" cy="267990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6627" y="1391158"/>
            <a:ext cx="9276080" cy="114646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3250" algn="l"/>
                <a:tab pos="2430145" algn="l"/>
                <a:tab pos="3190240" algn="l"/>
                <a:tab pos="5320030" algn="l"/>
                <a:tab pos="7113270" algn="l"/>
                <a:tab pos="7873365" algn="l"/>
              </a:tabLst>
            </a:pP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	P</a:t>
            </a:r>
            <a:r>
              <a:rPr sz="2400" b="1" u="sng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400" b="1" u="sng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2400" b="1" u="sng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	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</a:t>
            </a:r>
            <a:r>
              <a:rPr sz="2400" b="1" u="sng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2400" b="1" u="sng" spc="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2400" b="1" u="sng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	AL</a:t>
            </a:r>
            <a:r>
              <a:rPr sz="2400" b="1" u="sng" spc="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400" b="1" u="sng" spc="-1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NA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4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EQUIPOS</a:t>
            </a:r>
            <a:endParaRPr lang="en-U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ctr">
              <a:spcBef>
                <a:spcPts val="100"/>
              </a:spcBef>
              <a:tabLst>
                <a:tab pos="603250" algn="l"/>
                <a:tab pos="2430145" algn="l"/>
                <a:tab pos="3190240" algn="l"/>
                <a:tab pos="5320030" algn="l"/>
                <a:tab pos="7113270" algn="l"/>
                <a:tab pos="7873365" algn="l"/>
              </a:tabLst>
            </a:pPr>
            <a:r>
              <a:rPr lang="es-AR" sz="24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ELECTRICOS</a:t>
            </a:r>
            <a:r>
              <a:rPr lang="es-AR" sz="24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4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MAYORES</a:t>
            </a:r>
            <a:endParaRPr lang="es-A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3250" algn="l"/>
                <a:tab pos="2430145" algn="l"/>
                <a:tab pos="3190240" algn="l"/>
                <a:tab pos="5320030" algn="l"/>
                <a:tab pos="7113270" algn="l"/>
                <a:tab pos="7873365" algn="l"/>
              </a:tabLst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5618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26717" y="2827655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98191"/>
            <a:ext cx="1786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92250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2410" y="2827655"/>
            <a:ext cx="10325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022" y="2827655"/>
            <a:ext cx="7912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7763" y="2798191"/>
            <a:ext cx="4085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somete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46566" y="2827655"/>
            <a:ext cx="1126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rzos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3105023"/>
            <a:ext cx="71964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similares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1302" y="3075558"/>
            <a:ext cx="1854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excepción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412363"/>
            <a:ext cx="18751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94329" y="3382391"/>
            <a:ext cx="709104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Hi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</a:t>
            </a:r>
            <a:r>
              <a:rPr sz="2400" b="1" i="1" u="sng" spc="25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</a:t>
            </a:r>
            <a:r>
              <a:rPr sz="2400" b="1" i="1" u="sng" spc="2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2400" b="1" i="1" u="sng" spc="2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cual</a:t>
            </a:r>
            <a:r>
              <a:rPr sz="2400" b="1" i="1" u="sng" spc="2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somete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</a:t>
            </a:r>
            <a:r>
              <a:rPr sz="2400" b="1" i="1" u="sng" spc="2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</a:t>
            </a:r>
            <a:r>
              <a:rPr sz="2400" b="1" i="1" u="sng" spc="3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esfuerzos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7927" y="3732860"/>
            <a:ext cx="1320165" cy="351155"/>
            <a:chOff x="947927" y="3732860"/>
            <a:chExt cx="1320165" cy="351155"/>
          </a:xfrm>
        </p:grpSpPr>
        <p:sp>
          <p:nvSpPr>
            <p:cNvPr id="21" name="object 21"/>
            <p:cNvSpPr/>
            <p:nvPr/>
          </p:nvSpPr>
          <p:spPr>
            <a:xfrm>
              <a:off x="947927" y="3732860"/>
              <a:ext cx="1253490" cy="351155"/>
            </a:xfrm>
            <a:custGeom>
              <a:avLst/>
              <a:gdLst/>
              <a:ahLst/>
              <a:cxnLst/>
              <a:rect l="l" t="t" r="r" b="b"/>
              <a:pathLst>
                <a:path w="1253489" h="351154">
                  <a:moveTo>
                    <a:pt x="1253032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1253032" y="350824"/>
                  </a:lnTo>
                  <a:lnTo>
                    <a:pt x="125303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00910" y="3732860"/>
              <a:ext cx="67310" cy="351155"/>
            </a:xfrm>
            <a:custGeom>
              <a:avLst/>
              <a:gdLst/>
              <a:ahLst/>
              <a:cxnLst/>
              <a:rect l="l" t="t" r="r" b="b"/>
              <a:pathLst>
                <a:path w="67310" h="351154">
                  <a:moveTo>
                    <a:pt x="67056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67056" y="350824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35227" y="3699129"/>
            <a:ext cx="1345565" cy="391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mayore</a:t>
            </a:r>
            <a:r>
              <a:rPr sz="2400" b="1" i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7927" y="4048633"/>
            <a:ext cx="1253490" cy="32384"/>
          </a:xfrm>
          <a:custGeom>
            <a:avLst/>
            <a:gdLst/>
            <a:ahLst/>
            <a:cxnLst/>
            <a:rect l="l" t="t" r="r" b="b"/>
            <a:pathLst>
              <a:path w="1253489" h="32385">
                <a:moveTo>
                  <a:pt x="1253032" y="0"/>
                </a:moveTo>
                <a:lnTo>
                  <a:pt x="0" y="0"/>
                </a:lnTo>
                <a:lnTo>
                  <a:pt x="0" y="32003"/>
                </a:lnTo>
                <a:lnTo>
                  <a:pt x="1253032" y="32003"/>
                </a:lnTo>
                <a:lnTo>
                  <a:pt x="1253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608957"/>
            <a:ext cx="708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99514" y="4638421"/>
            <a:ext cx="51720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limitante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tamaño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26960" y="4608957"/>
            <a:ext cx="2065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 algunos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50781" y="4638421"/>
            <a:ext cx="93471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886325"/>
            <a:ext cx="2718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31386" y="4915789"/>
            <a:ext cx="8559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preferir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51375" y="4886325"/>
            <a:ext cx="1557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87389" y="4915789"/>
            <a:ext cx="92519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9672" y="4886325"/>
            <a:ext cx="1571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1054" y="4915789"/>
            <a:ext cx="1031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47927" y="5193157"/>
            <a:ext cx="1007744" cy="277495"/>
          </a:xfrm>
          <a:custGeom>
            <a:avLst/>
            <a:gdLst/>
            <a:ahLst/>
            <a:cxnLst/>
            <a:rect l="l" t="t" r="r" b="b"/>
            <a:pathLst>
              <a:path w="1007744" h="277495">
                <a:moveTo>
                  <a:pt x="1007668" y="0"/>
                </a:moveTo>
                <a:lnTo>
                  <a:pt x="0" y="0"/>
                </a:lnTo>
                <a:lnTo>
                  <a:pt x="0" y="277367"/>
                </a:lnTo>
                <a:lnTo>
                  <a:pt x="1007668" y="277367"/>
                </a:lnTo>
                <a:lnTo>
                  <a:pt x="100766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935227" y="5163692"/>
            <a:ext cx="110045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inu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  <a:tabLst>
                <a:tab pos="528955" algn="l"/>
                <a:tab pos="1769745" algn="l"/>
                <a:tab pos="2235835" algn="l"/>
                <a:tab pos="3913504" algn="l"/>
                <a:tab pos="4205605" algn="l"/>
                <a:tab pos="5043805" algn="l"/>
                <a:tab pos="5848985" algn="l"/>
                <a:tab pos="6315075" algn="l"/>
                <a:tab pos="7541259" algn="l"/>
                <a:tab pos="8012430" algn="l"/>
              </a:tabLst>
            </a:pP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6.1	Pruebas	de	aisl</a:t>
            </a:r>
            <a:r>
              <a:rPr sz="22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nto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otros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tipos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endParaRPr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69390"/>
            <a:ext cx="6055995" cy="3200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Alterna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Equipos</a:t>
            </a:r>
            <a:r>
              <a:rPr sz="22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22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Sólido.</a:t>
            </a:r>
            <a:endParaRPr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954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37333"/>
            <a:ext cx="2419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015" y="2066798"/>
            <a:ext cx="4215765" cy="277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dos</a:t>
            </a:r>
            <a:r>
              <a:rPr sz="1900" b="1" i="1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tipos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1153" y="2037333"/>
            <a:ext cx="228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315082"/>
            <a:ext cx="2021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3201" y="2344166"/>
            <a:ext cx="210693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aislamiento sólido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7051" y="23150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9292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71343"/>
            <a:ext cx="34239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0903" y="2900807"/>
            <a:ext cx="24066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otras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07148" y="2871343"/>
            <a:ext cx="3077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descritas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148711"/>
            <a:ext cx="3268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 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61739" y="3178175"/>
            <a:ext cx="33000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8753" y="3148711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4010533"/>
            <a:ext cx="582739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(Hi-Pot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AC)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608957"/>
            <a:ext cx="1787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 </a:t>
            </a:r>
            <a:r>
              <a:rPr sz="1900" b="1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3077" y="4638421"/>
            <a:ext cx="55041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46185" y="4608957"/>
            <a:ext cx="777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83369" y="4638421"/>
            <a:ext cx="802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886325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dependerá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7314" y="4915789"/>
            <a:ext cx="166306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4734" y="4886325"/>
            <a:ext cx="16865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realice.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9901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44144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86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1289558" y="5470601"/>
            <a:ext cx="301498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06010" y="5441442"/>
            <a:ext cx="3058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acorde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69072" y="5470601"/>
            <a:ext cx="15836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54490" y="5441442"/>
            <a:ext cx="7289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748273"/>
            <a:ext cx="11544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fabrica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70429" y="5748273"/>
            <a:ext cx="144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55850" y="5718810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68063" y="5748273"/>
            <a:ext cx="8718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94146" y="5718810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426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723898"/>
            <a:ext cx="7940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5" dirty="0">
                <a:latin typeface="Arial"/>
                <a:cs typeface="Arial"/>
              </a:rPr>
              <a:t>75%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001266"/>
            <a:ext cx="9025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125%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150%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278710"/>
            <a:ext cx="75101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nunca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6380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457197" y="2835275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805811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43735" algn="l"/>
              </a:tabLst>
            </a:pPr>
            <a:r>
              <a:rPr sz="1900" b="1" spc="-5" dirty="0">
                <a:latin typeface="Arial"/>
                <a:cs typeface="Arial"/>
              </a:rPr>
              <a:t>Las	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4742" y="2835275"/>
            <a:ext cx="8324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7110" y="2805811"/>
            <a:ext cx="4396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112643"/>
            <a:ext cx="20383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3654" y="3083179"/>
            <a:ext cx="756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8839" y="3112643"/>
            <a:ext cx="1031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20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38471" y="3083179"/>
            <a:ext cx="836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4301" y="3112643"/>
            <a:ext cx="31781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30106" y="3083179"/>
            <a:ext cx="756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360547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9327" y="3944696"/>
            <a:ext cx="4371975" cy="3511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Factor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Potencia.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0116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841245" y="4572889"/>
            <a:ext cx="1730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mportan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ísima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543425"/>
            <a:ext cx="483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2085" algn="l"/>
              </a:tabLst>
            </a:pPr>
            <a:r>
              <a:rPr sz="1900" b="1" spc="-5" dirty="0">
                <a:latin typeface="Arial"/>
                <a:cs typeface="Arial"/>
              </a:rPr>
              <a:t>Prueba	</a:t>
            </a:r>
            <a:r>
              <a:rPr sz="1900" b="1" dirty="0">
                <a:latin typeface="Arial"/>
                <a:cs typeface="Arial"/>
              </a:rPr>
              <a:t>para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36284" y="4572889"/>
            <a:ext cx="26612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61069" y="454342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31909" y="4572889"/>
            <a:ext cx="1041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850257"/>
            <a:ext cx="1142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44014" y="4820792"/>
            <a:ext cx="1082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87066" y="5405069"/>
            <a:ext cx="2139950" cy="278130"/>
          </a:xfrm>
          <a:custGeom>
            <a:avLst/>
            <a:gdLst/>
            <a:ahLst/>
            <a:cxnLst/>
            <a:rect l="l" t="t" r="r" b="b"/>
            <a:pathLst>
              <a:path w="2139950" h="278129">
                <a:moveTo>
                  <a:pt x="2139950" y="0"/>
                </a:moveTo>
                <a:lnTo>
                  <a:pt x="0" y="0"/>
                </a:lnTo>
                <a:lnTo>
                  <a:pt x="0" y="277672"/>
                </a:lnTo>
                <a:lnTo>
                  <a:pt x="2139950" y="277672"/>
                </a:lnTo>
                <a:lnTo>
                  <a:pt x="21399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3301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375910"/>
            <a:ext cx="4338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sólido,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87</a:t>
            </a:fld>
            <a:endParaRPr dirty="0"/>
          </a:p>
        </p:txBody>
      </p:sp>
      <p:sp>
        <p:nvSpPr>
          <p:cNvPr id="36" name="object 36"/>
          <p:cNvSpPr txBox="1"/>
          <p:nvPr/>
        </p:nvSpPr>
        <p:spPr>
          <a:xfrm>
            <a:off x="5360542" y="5405069"/>
            <a:ext cx="22313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78293" y="5375910"/>
            <a:ext cx="13474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14790" y="5405069"/>
            <a:ext cx="85851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682742"/>
            <a:ext cx="7905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simil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9777" y="5653278"/>
            <a:ext cx="3134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71922" y="5682742"/>
            <a:ext cx="1209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68009" y="565327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1147826"/>
            <a:ext cx="9025255" cy="2514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secciones</a:t>
            </a:r>
            <a:r>
              <a:rPr sz="1900" b="1" i="1" spc="14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posteriores,</a:t>
            </a:r>
            <a:r>
              <a:rPr sz="1900" b="1" i="1" spc="14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describirá</a:t>
            </a:r>
            <a:r>
              <a:rPr sz="1900" b="1" i="1" spc="14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detalle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principio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teórico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esta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7" y="1399286"/>
            <a:ext cx="9025255" cy="26034"/>
          </a:xfrm>
          <a:custGeom>
            <a:avLst/>
            <a:gdLst/>
            <a:ahLst/>
            <a:cxnLst/>
            <a:rect l="l" t="t" r="r" b="b"/>
            <a:pathLst>
              <a:path w="9025255" h="26034">
                <a:moveTo>
                  <a:pt x="9024874" y="0"/>
                </a:moveTo>
                <a:lnTo>
                  <a:pt x="0" y="0"/>
                </a:lnTo>
                <a:lnTo>
                  <a:pt x="0" y="25908"/>
                </a:lnTo>
                <a:lnTo>
                  <a:pt x="9024874" y="25908"/>
                </a:lnTo>
                <a:lnTo>
                  <a:pt x="9024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1186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sz="1900" b="1" i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como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ejecuta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misma.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77900" y="1673098"/>
            <a:ext cx="9006205" cy="8699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concluyente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sí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 debe compararse con resultados anteriores con valores referidos al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 anteriores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20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grados</a:t>
            </a:r>
            <a:r>
              <a:rPr sz="1900" b="1" spc="-5" dirty="0">
                <a:latin typeface="Arial"/>
                <a:cs typeface="Arial"/>
              </a:rPr>
              <a:t> centígrados.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018" y="2814341"/>
            <a:ext cx="9305164" cy="64120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9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6.2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2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Alterna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otro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Aislamiento.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48420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975357" y="3455542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426079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0035" algn="l"/>
              </a:tabLst>
            </a:pPr>
            <a:r>
              <a:rPr sz="1900" b="1" spc="-5" dirty="0">
                <a:latin typeface="Arial"/>
                <a:cs typeface="Arial"/>
              </a:rPr>
              <a:t>Pruebas	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auge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97762" y="4287901"/>
            <a:ext cx="8432165" cy="1753235"/>
          </a:xfrm>
          <a:custGeom>
            <a:avLst/>
            <a:gdLst/>
            <a:ahLst/>
            <a:cxnLst/>
            <a:rect l="l" t="t" r="r" b="b"/>
            <a:pathLst>
              <a:path w="8432165" h="1753235">
                <a:moveTo>
                  <a:pt x="5042027" y="350520"/>
                </a:moveTo>
                <a:lnTo>
                  <a:pt x="4872863" y="350520"/>
                </a:lnTo>
                <a:lnTo>
                  <a:pt x="487286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042027" y="701040"/>
                </a:lnTo>
                <a:lnTo>
                  <a:pt x="5042027" y="350520"/>
                </a:lnTo>
                <a:close/>
              </a:path>
              <a:path w="8432165" h="1753235">
                <a:moveTo>
                  <a:pt x="6244463" y="701052"/>
                </a:moveTo>
                <a:lnTo>
                  <a:pt x="0" y="701052"/>
                </a:lnTo>
                <a:lnTo>
                  <a:pt x="0" y="1051560"/>
                </a:lnTo>
                <a:lnTo>
                  <a:pt x="6244463" y="1051560"/>
                </a:lnTo>
                <a:lnTo>
                  <a:pt x="6244463" y="701052"/>
                </a:lnTo>
                <a:close/>
              </a:path>
              <a:path w="8432165" h="1753235">
                <a:moveTo>
                  <a:pt x="8431657" y="1051636"/>
                </a:moveTo>
                <a:lnTo>
                  <a:pt x="0" y="1051636"/>
                </a:lnTo>
                <a:lnTo>
                  <a:pt x="0" y="1402461"/>
                </a:lnTo>
                <a:lnTo>
                  <a:pt x="0" y="1752981"/>
                </a:lnTo>
                <a:lnTo>
                  <a:pt x="7209409" y="1752981"/>
                </a:lnTo>
                <a:lnTo>
                  <a:pt x="7209409" y="1402461"/>
                </a:lnTo>
                <a:lnTo>
                  <a:pt x="8431657" y="1402461"/>
                </a:lnTo>
                <a:lnTo>
                  <a:pt x="8431657" y="1051636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35227" y="3703447"/>
            <a:ext cx="8907145" cy="23444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subestación: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Alto </a:t>
            </a:r>
            <a:r>
              <a:rPr sz="2400" b="1" spc="-5" dirty="0">
                <a:latin typeface="Arial"/>
                <a:cs typeface="Arial"/>
              </a:rPr>
              <a:t>Potencial AC.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 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Relación de </a:t>
            </a:r>
            <a:r>
              <a:rPr sz="2400" b="1" dirty="0">
                <a:latin typeface="Arial"/>
                <a:cs typeface="Arial"/>
              </a:rPr>
              <a:t>transformación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Análisis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SFRA</a:t>
            </a:r>
            <a:endParaRPr sz="2400" dirty="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Dieléctrico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FDS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20243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de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AC.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775714"/>
            <a:ext cx="247141" cy="3215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9025255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0979"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inyección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de</a:t>
            </a:r>
            <a:r>
              <a:rPr sz="2200" b="1" spc="165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AT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Wingdings"/>
                <a:cs typeface="Wingdings"/>
              </a:rPr>
              <a:t></a:t>
            </a:r>
            <a:r>
              <a:rPr sz="2200" b="1" spc="2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Arial"/>
                <a:cs typeface="Arial"/>
              </a:rPr>
              <a:t>someter</a:t>
            </a:r>
            <a:r>
              <a:rPr sz="2200" b="1" spc="1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al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esfuerzos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97278"/>
            <a:ext cx="9025255" cy="3206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  <a:tabLst>
                <a:tab pos="1447800" algn="l"/>
                <a:tab pos="3023870" algn="l"/>
                <a:tab pos="3324225" algn="l"/>
                <a:tab pos="3872229" algn="l"/>
                <a:tab pos="4511675" algn="l"/>
                <a:tab pos="4966970" algn="l"/>
                <a:tab pos="6353175" algn="l"/>
                <a:tab pos="7520940" algn="l"/>
                <a:tab pos="7992109" algn="l"/>
                <a:tab pos="8693785" algn="l"/>
              </a:tabLst>
            </a:pPr>
            <a:r>
              <a:rPr sz="2200" b="1" spc="-5" dirty="0">
                <a:latin typeface="Arial"/>
                <a:cs typeface="Arial"/>
              </a:rPr>
              <a:t>eléctric</a:t>
            </a:r>
            <a:r>
              <a:rPr sz="2200" b="1" dirty="0">
                <a:latin typeface="Arial"/>
                <a:cs typeface="Arial"/>
              </a:rPr>
              <a:t>o</a:t>
            </a:r>
            <a:r>
              <a:rPr sz="2200" b="1" spc="-5" dirty="0">
                <a:latin typeface="Arial"/>
                <a:cs typeface="Arial"/>
              </a:rPr>
              <a:t>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superiores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los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so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eterá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durante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su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vida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417699"/>
            <a:ext cx="141351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operación.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304537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987167"/>
            <a:ext cx="1781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3266" y="3016631"/>
            <a:ext cx="747014" cy="53860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 err="1" smtClean="0">
                <a:latin typeface="Arial"/>
                <a:cs typeface="Arial"/>
              </a:rPr>
              <a:t>ca</a:t>
            </a:r>
            <a:r>
              <a:rPr sz="1900" b="1" dirty="0" err="1" smtClean="0">
                <a:latin typeface="Arial"/>
                <a:cs typeface="Arial"/>
              </a:rPr>
              <a:t>p</a:t>
            </a:r>
            <a:r>
              <a:rPr sz="1900" b="1" spc="-5" dirty="0" err="1" smtClean="0">
                <a:latin typeface="Arial"/>
                <a:cs typeface="Arial"/>
              </a:rPr>
              <a:t>a</a:t>
            </a:r>
            <a:r>
              <a:rPr lang="en-US" sz="1900" b="1" spc="-5" dirty="0" err="1" smtClean="0">
                <a:latin typeface="Arial"/>
                <a:cs typeface="Arial"/>
              </a:rPr>
              <a:t>z</a:t>
            </a:r>
            <a:r>
              <a:rPr sz="1900" b="1" spc="-5" dirty="0" err="1" smtClean="0">
                <a:latin typeface="Arial"/>
                <a:cs typeface="Arial"/>
              </a:rPr>
              <a:t>z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9419" y="298716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1971" y="3016631"/>
            <a:ext cx="2920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soportar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7420" y="2987167"/>
            <a:ext cx="3186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293998"/>
            <a:ext cx="23901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41069" algn="l"/>
              </a:tabLst>
            </a:pP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25114" y="326453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56127" y="3293998"/>
            <a:ext cx="25533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43865" algn="l"/>
                <a:tab pos="1332865" algn="l"/>
              </a:tabLst>
            </a:pPr>
            <a:r>
              <a:rPr sz="1900" b="1" spc="-5" dirty="0">
                <a:latin typeface="Arial"/>
                <a:cs typeface="Arial"/>
              </a:rPr>
              <a:t>no	ten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rá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7257" y="3264535"/>
            <a:ext cx="3733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9130" algn="l"/>
                <a:tab pos="2217420" algn="l"/>
                <a:tab pos="3438525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541903"/>
            <a:ext cx="1245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operación.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415603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098417"/>
            <a:ext cx="17462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40405" y="4127880"/>
            <a:ext cx="3999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27317" y="4098417"/>
            <a:ext cx="591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77048" y="4127880"/>
            <a:ext cx="20993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33381" y="4098417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375785"/>
            <a:ext cx="41389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varían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acuerdo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equipo,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33466" y="4405248"/>
            <a:ext cx="28416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nunca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 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1000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62138" y="437578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498847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3179317" y="495998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4930521"/>
            <a:ext cx="3547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1030" algn="l"/>
                <a:tab pos="3253104" algn="l"/>
              </a:tabLst>
            </a:pP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9878" y="4959985"/>
            <a:ext cx="20548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055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26884" y="4959985"/>
            <a:ext cx="12865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erifican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0173" y="4930521"/>
            <a:ext cx="1733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5760" algn="l"/>
                <a:tab pos="1087120" algn="l"/>
                <a:tab pos="151892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19589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fuga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60877" y="5207889"/>
            <a:ext cx="3483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circula por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820367"/>
            <a:ext cx="208914" cy="194987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935227" y="5763005"/>
            <a:ext cx="48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89</a:t>
            </a:fld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1475486" y="5792470"/>
            <a:ext cx="21094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excesiva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44975" y="5792470"/>
            <a:ext cx="20961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súbito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44010" y="5763005"/>
            <a:ext cx="6340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67965" algn="l"/>
              </a:tabLst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indicativo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6040323"/>
            <a:ext cx="803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94001" y="6069838"/>
            <a:ext cx="29222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existir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70246" y="6040323"/>
            <a:ext cx="293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98346"/>
            <a:ext cx="437197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Factor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Potencia.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7869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520823"/>
            <a:ext cx="9051290" cy="1442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diseñada para la evaluación del aislamiento en AC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</a:t>
            </a:r>
            <a:r>
              <a:rPr sz="11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basado en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existente 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utiliza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 un capacitor (capacitancia del equipo bajo prueba)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(pérdidas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41113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33753" y="4492117"/>
            <a:ext cx="10426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462653"/>
            <a:ext cx="4868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4320" algn="l"/>
              </a:tabLst>
            </a:pPr>
            <a:r>
              <a:rPr sz="1900" b="1" dirty="0">
                <a:latin typeface="Arial"/>
                <a:cs typeface="Arial"/>
              </a:rPr>
              <a:t>La	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98769" y="4492117"/>
            <a:ext cx="35420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It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31857" y="4462653"/>
            <a:ext cx="453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4740021"/>
            <a:ext cx="3683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79315" y="4769485"/>
            <a:ext cx="3147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capacitiva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4032" y="4740021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01330" y="4769485"/>
            <a:ext cx="18719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7927" y="5046853"/>
            <a:ext cx="979169" cy="277495"/>
          </a:xfrm>
          <a:custGeom>
            <a:avLst/>
            <a:gdLst/>
            <a:ahLst/>
            <a:cxnLst/>
            <a:rect l="l" t="t" r="r" b="b"/>
            <a:pathLst>
              <a:path w="979169" h="277495">
                <a:moveTo>
                  <a:pt x="978712" y="0"/>
                </a:moveTo>
                <a:lnTo>
                  <a:pt x="0" y="0"/>
                </a:lnTo>
                <a:lnTo>
                  <a:pt x="0" y="277368"/>
                </a:lnTo>
                <a:lnTo>
                  <a:pt x="978712" y="277368"/>
                </a:lnTo>
                <a:lnTo>
                  <a:pt x="9787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35227" y="5017389"/>
            <a:ext cx="107124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resistiva.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0114" y="3404416"/>
            <a:ext cx="9279890" cy="377795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0" marR="5080" indent="-228600" algn="just">
              <a:lnSpc>
                <a:spcPts val="2190"/>
              </a:lnSpc>
              <a:spcBef>
                <a:spcPts val="240"/>
              </a:spcBef>
              <a:tabLst>
                <a:tab pos="621665" algn="l"/>
                <a:tab pos="1835150" algn="l"/>
                <a:tab pos="2980690" algn="l"/>
                <a:tab pos="3417570" algn="l"/>
                <a:tab pos="3772535" algn="l"/>
                <a:tab pos="4797425" algn="l"/>
                <a:tab pos="6276975" algn="l"/>
                <a:tab pos="7664450" algn="l"/>
                <a:tab pos="8174355" algn="l"/>
                <a:tab pos="8985250" algn="l"/>
              </a:tabLst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 pérdidas disipados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tensión.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 indent="-228600" algn="just">
              <a:lnSpc>
                <a:spcPts val="218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elemento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 del equipo, la carcasa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indent="-228600" algn="just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circuito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aplicada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Watts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vienen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144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Vatios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cos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sz="1900" b="1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1440" algn="just"/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lang="es-AR"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s-AR" sz="1900" b="1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s-AR"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lang="es-AR"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AR"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lang="es-AR"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lang="es-AR"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AR"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lang="es-AR"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AR"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lang="es-AR"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AR"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AR"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lang="es-AR"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es-AR"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lang="es-AR"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fluye</a:t>
            </a:r>
            <a:r>
              <a:rPr lang="es-AR"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aislamiento.</a:t>
            </a:r>
            <a:endParaRPr lang="es-A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1440" algn="just"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788" y="1217995"/>
            <a:ext cx="4973318" cy="209706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4245" y="1119886"/>
            <a:ext cx="9279255" cy="50577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coseno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conocido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complementario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∂,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resistiva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denomina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disipación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definida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 marR="4367530" indent="-899794">
              <a:lnSpc>
                <a:spcPts val="4370"/>
              </a:lnSpc>
              <a:spcBef>
                <a:spcPts val="4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plano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implica: </a:t>
            </a:r>
            <a:endParaRPr lang="en-US" sz="1900" b="1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 marR="4367530" indent="-899794" algn="ctr">
              <a:lnSpc>
                <a:spcPts val="4370"/>
              </a:lnSpc>
              <a:spcBef>
                <a:spcPts val="490"/>
              </a:spcBef>
            </a:pPr>
            <a:r>
              <a:rPr lang="es-AR" sz="19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 </a:t>
            </a:r>
            <a:r>
              <a:rPr sz="19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/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689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7426" y="1800225"/>
            <a:ext cx="1151790" cy="491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854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1845" y="1343025"/>
            <a:ext cx="9279255" cy="287719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6350" indent="-228600" algn="just">
              <a:lnSpc>
                <a:spcPts val="2180"/>
              </a:lnSpc>
              <a:spcBef>
                <a:spcPts val="250"/>
              </a:spcBef>
              <a:buFont typeface="Courier New"/>
              <a:buChar char="o"/>
              <a:tabLst>
                <a:tab pos="24130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 los valores típicos de medición el factor de disipación y el factor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potencia representan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exactamente lo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urier New"/>
              <a:buChar char="o"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 algn="just">
              <a:lnSpc>
                <a:spcPct val="9720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curiosidad matemática podemos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para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∂ entre 0 y 20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grados,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agujas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reloj,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aproximadamente igual al Cos Θ , con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 entre 70 y 90 grados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agujas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reloj.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762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comparativos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disipación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diferentes valores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844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627370"/>
            <a:ext cx="90512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simplificado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1096" y="1271884"/>
            <a:ext cx="6269804" cy="401316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9130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4947" y="5457276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pérdida.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100" y="1290298"/>
            <a:ext cx="6915302" cy="4092781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95</a:t>
            </a:fld>
            <a:endParaRPr dirty="0"/>
          </a:p>
        </p:txBody>
      </p:sp>
      <p:sp>
        <p:nvSpPr>
          <p:cNvPr id="10" name="Rectángulo 9"/>
          <p:cNvSpPr/>
          <p:nvPr/>
        </p:nvSpPr>
        <p:spPr>
          <a:xfrm>
            <a:off x="2608883" y="6308260"/>
            <a:ext cx="6373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Factor de Potencia = Vatios x 10 / </a:t>
            </a:r>
            <a:r>
              <a:rPr lang="es-A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Miliamperes</a:t>
            </a:r>
            <a:endParaRPr lang="es-A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776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calcularse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96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618741" y="1979930"/>
            <a:ext cx="6647180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picofaradios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 265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Miliamperes 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 </a:t>
            </a:r>
            <a:r>
              <a:rPr sz="1900" b="1" spc="-5" dirty="0">
                <a:latin typeface="Arial"/>
                <a:cs typeface="Arial"/>
              </a:rPr>
              <a:t>Hz.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63724"/>
            <a:ext cx="664718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Capacitancia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picofaradios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 318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Miliamperes 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 </a:t>
            </a:r>
            <a:r>
              <a:rPr sz="1900" b="1" spc="-5" dirty="0">
                <a:latin typeface="Arial"/>
                <a:cs typeface="Arial"/>
              </a:rPr>
              <a:t>Hz.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812415"/>
            <a:ext cx="83540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cuando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15%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3089783"/>
            <a:ext cx="20396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sea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8741" y="3644519"/>
            <a:ext cx="8354059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8741" y="3928186"/>
            <a:ext cx="8354059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referirse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aplicando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18741" y="4199509"/>
            <a:ext cx="166433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755769"/>
            <a:ext cx="835405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 equivalente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Leída x</a:t>
            </a:r>
            <a:r>
              <a:rPr sz="1900" b="1" spc="-10" dirty="0">
                <a:latin typeface="Arial"/>
                <a:cs typeface="Arial"/>
              </a:rPr>
              <a:t> 10</a:t>
            </a:r>
            <a:r>
              <a:rPr sz="1900" b="1" spc="-5" dirty="0">
                <a:latin typeface="Arial"/>
                <a:cs typeface="Arial"/>
              </a:rPr>
              <a:t> / Tensión</a:t>
            </a:r>
            <a:r>
              <a:rPr sz="1900" b="1" spc="-10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310504"/>
            <a:ext cx="8190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equivalentes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Leídos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/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 err="1">
                <a:latin typeface="Arial"/>
                <a:cs typeface="Arial"/>
              </a:rPr>
              <a:t>Prueba</a:t>
            </a:r>
            <a:r>
              <a:rPr sz="1900" b="1" spc="-5" dirty="0" smtClean="0">
                <a:latin typeface="Arial"/>
                <a:cs typeface="Arial"/>
              </a:rPr>
              <a:t>)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61822" y="1195028"/>
            <a:ext cx="4501768" cy="2837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Modos</a:t>
            </a:r>
            <a:r>
              <a:rPr sz="28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47927" y="1979930"/>
            <a:ext cx="5926455" cy="277495"/>
          </a:xfrm>
          <a:custGeom>
            <a:avLst/>
            <a:gdLst/>
            <a:ahLst/>
            <a:cxnLst/>
            <a:rect l="l" t="t" r="r" b="b"/>
            <a:pathLst>
              <a:path w="5926455" h="277494">
                <a:moveTo>
                  <a:pt x="5926201" y="0"/>
                </a:moveTo>
                <a:lnTo>
                  <a:pt x="0" y="0"/>
                </a:lnTo>
                <a:lnTo>
                  <a:pt x="0" y="277367"/>
                </a:lnTo>
                <a:lnTo>
                  <a:pt x="5926201" y="277367"/>
                </a:lnTo>
                <a:lnTo>
                  <a:pt x="592620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9385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asociados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 Modo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 Modo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35047"/>
            <a:ext cx="122999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41135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0660" indent="-145859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470660" algn="l"/>
                <a:tab pos="1471295" algn="l"/>
              </a:tabLst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3590" y="2535047"/>
            <a:ext cx="4542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1521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7317" y="2812415"/>
            <a:ext cx="1006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5061" y="2782950"/>
            <a:ext cx="5645150" cy="314960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99310" algn="l"/>
              </a:tabLst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equipo,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6820" y="2812415"/>
            <a:ext cx="2828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dirigen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93045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060318"/>
            <a:ext cx="7279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24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</a:t>
            </a:r>
            <a:r>
              <a:rPr sz="1900" b="1" dirty="0">
                <a:latin typeface="Arial"/>
                <a:cs typeface="Arial"/>
              </a:rPr>
              <a:t>de conexión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C1.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0361" y="3503828"/>
            <a:ext cx="7092237" cy="3420173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8362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43535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Ground,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5084" y="1147826"/>
            <a:ext cx="793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7821" y="1118362"/>
            <a:ext cx="3796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8075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	bajo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425194"/>
            <a:ext cx="170751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4476" y="1425194"/>
            <a:ext cx="2005964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46379" algn="l"/>
              </a:tabLst>
            </a:pPr>
            <a:r>
              <a:rPr sz="1900" b="1" spc="-5" dirty="0">
                <a:latin typeface="Arial"/>
                <a:cs typeface="Arial"/>
              </a:rPr>
              <a:t>.	Medir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0186" y="1425194"/>
            <a:ext cx="10179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érdidas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1972" y="1395730"/>
            <a:ext cx="1468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89721" y="1425194"/>
            <a:ext cx="15608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1395730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8461" y="1702562"/>
            <a:ext cx="1286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4642" y="1673098"/>
            <a:ext cx="2720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033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 circ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1950466"/>
            <a:ext cx="77857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25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equipo,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C1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C2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6608" y="2365160"/>
            <a:ext cx="6315292" cy="4458481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6838"/>
            <a:ext cx="225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2456180" cy="2914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Modo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GST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Guarda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6142" y="1147826"/>
            <a:ext cx="521334" cy="2914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so</a:t>
            </a:r>
            <a:r>
              <a:rPr sz="2000" b="1" spc="-20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7995" y="1116838"/>
            <a:ext cx="21431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8825" algn="l"/>
              </a:tabLst>
            </a:pPr>
            <a:r>
              <a:rPr sz="2000" b="1" dirty="0">
                <a:latin typeface="Arial"/>
                <a:cs typeface="Arial"/>
              </a:rPr>
              <a:t>:	se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mide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889" y="1147826"/>
            <a:ext cx="1073785" cy="2914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pérdidas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996" y="1116838"/>
            <a:ext cx="15220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circulan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74226" y="1147826"/>
            <a:ext cx="663575" cy="2914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hacia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454897" y="1438910"/>
            <a:ext cx="340360" cy="292735"/>
          </a:xfrm>
          <a:custGeom>
            <a:avLst/>
            <a:gdLst/>
            <a:ahLst/>
            <a:cxnLst/>
            <a:rect l="l" t="t" r="r" b="b"/>
            <a:pathLst>
              <a:path w="340359" h="292735">
                <a:moveTo>
                  <a:pt x="339851" y="0"/>
                </a:moveTo>
                <a:lnTo>
                  <a:pt x="0" y="0"/>
                </a:lnTo>
                <a:lnTo>
                  <a:pt x="0" y="292608"/>
                </a:lnTo>
                <a:lnTo>
                  <a:pt x="339851" y="292608"/>
                </a:lnTo>
                <a:lnTo>
                  <a:pt x="33985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47342" y="1438910"/>
            <a:ext cx="637540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tierra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54477" y="1438910"/>
            <a:ext cx="1141095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ob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dirty="0">
                <a:latin typeface="Arial"/>
                <a:cs typeface="Arial"/>
              </a:rPr>
              <a:t>iando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4663" y="1438910"/>
            <a:ext cx="108839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corrie</a:t>
            </a:r>
            <a:r>
              <a:rPr sz="2000" b="1" spc="-1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0022" y="1407921"/>
            <a:ext cx="3569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2245" algn="l"/>
              </a:tabLst>
            </a:pPr>
            <a:r>
              <a:rPr sz="2000" b="1" dirty="0">
                <a:latin typeface="Arial"/>
                <a:cs typeface="Arial"/>
              </a:rPr>
              <a:t>la	que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circula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6381" y="1438910"/>
            <a:ext cx="651510" cy="2927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cable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74914" y="1407921"/>
            <a:ext cx="803275" cy="3308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BT,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53717"/>
            <a:ext cx="220979" cy="20624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1993138"/>
            <a:ext cx="8031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dirty="0">
                <a:latin typeface="Arial"/>
                <a:cs typeface="Arial"/>
              </a:rPr>
              <a:t> figura 26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muestra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conexión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equipo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bajo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prueba,</a:t>
            </a:r>
            <a:r>
              <a:rPr sz="2000" b="1" spc="-5" dirty="0">
                <a:latin typeface="Arial"/>
                <a:cs typeface="Arial"/>
              </a:rPr>
              <a:t> mide</a:t>
            </a:r>
            <a:r>
              <a:rPr sz="2000" b="1" dirty="0">
                <a:latin typeface="Arial"/>
                <a:cs typeface="Arial"/>
              </a:rPr>
              <a:t> C2.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8520" y="2531225"/>
            <a:ext cx="6785706" cy="4242749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74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automática.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7700" y="2105034"/>
            <a:ext cx="7162800" cy="475388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7546594" cy="346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Relación</a:t>
            </a:r>
            <a:r>
              <a:rPr sz="28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Transformación</a:t>
            </a:r>
            <a:endParaRPr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50489" y="1775714"/>
            <a:ext cx="12471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746250"/>
            <a:ext cx="450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16885" algn="l"/>
              </a:tabLst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0939" y="1775714"/>
            <a:ext cx="8324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47406" y="1775714"/>
            <a:ext cx="96646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mario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73268" y="1746123"/>
            <a:ext cx="1203325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respe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9426" y="2053082"/>
            <a:ext cx="828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 err="1" smtClean="0">
                <a:latin typeface="Arial"/>
                <a:cs typeface="Arial"/>
              </a:rPr>
              <a:t>v</a:t>
            </a:r>
            <a:r>
              <a:rPr sz="1900" b="1" spc="-5" dirty="0" err="1" smtClean="0">
                <a:latin typeface="Arial"/>
                <a:cs typeface="Arial"/>
              </a:rPr>
              <a:t>u</a:t>
            </a:r>
            <a:r>
              <a:rPr sz="1900" b="1" dirty="0" err="1" smtClean="0">
                <a:latin typeface="Arial"/>
                <a:cs typeface="Arial"/>
              </a:rPr>
              <a:t>e</a:t>
            </a:r>
            <a:r>
              <a:rPr sz="1900" b="1" spc="-5" dirty="0" err="1" smtClean="0">
                <a:latin typeface="Arial"/>
                <a:cs typeface="Arial"/>
              </a:rPr>
              <a:t>lts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100" y="2023618"/>
            <a:ext cx="4032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79040" algn="l"/>
              </a:tabLst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dirty="0">
                <a:latin typeface="Arial"/>
                <a:cs typeface="Arial"/>
              </a:rPr>
              <a:t> de	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3739" y="2053082"/>
            <a:ext cx="12896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0596" y="1746250"/>
            <a:ext cx="1604645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78735"/>
            <a:ext cx="1995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6501" y="2885567"/>
            <a:ext cx="3536315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espiras</a:t>
            </a:r>
            <a:r>
              <a:rPr sz="22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cortocircuitadas</a:t>
            </a:r>
            <a:r>
              <a:rPr sz="2200" b="1" spc="-5" dirty="0">
                <a:latin typeface="Arial"/>
                <a:cs typeface="Arial"/>
              </a:rPr>
              <a:t>,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6501" y="3207131"/>
            <a:ext cx="263525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circuitos</a:t>
            </a:r>
            <a:r>
              <a:rPr sz="22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abiertos,</a:t>
            </a:r>
            <a:endParaRPr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6501" y="3528695"/>
            <a:ext cx="3352165" cy="3200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conexiones</a:t>
            </a:r>
            <a:r>
              <a:rPr sz="2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incorrectas</a:t>
            </a:r>
            <a:endParaRPr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6501" y="3848684"/>
            <a:ext cx="519938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5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2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defectos</a:t>
            </a:r>
            <a:r>
              <a:rPr sz="22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2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cambiador de</a:t>
            </a:r>
            <a:r>
              <a:rPr sz="2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tomas.</a:t>
            </a:r>
            <a:endParaRPr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023350" y="4492117"/>
            <a:ext cx="548640" cy="277495"/>
          </a:xfrm>
          <a:custGeom>
            <a:avLst/>
            <a:gdLst/>
            <a:ahLst/>
            <a:cxnLst/>
            <a:rect l="l" t="t" r="r" b="b"/>
            <a:pathLst>
              <a:path w="548640" h="277495">
                <a:moveTo>
                  <a:pt x="548640" y="0"/>
                </a:moveTo>
                <a:lnTo>
                  <a:pt x="0" y="0"/>
                </a:lnTo>
                <a:lnTo>
                  <a:pt x="0" y="277368"/>
                </a:lnTo>
                <a:lnTo>
                  <a:pt x="548640" y="277368"/>
                </a:lnTo>
                <a:lnTo>
                  <a:pt x="5486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4462653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42364" y="4492117"/>
            <a:ext cx="15424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error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38957" y="4462653"/>
            <a:ext cx="6812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aceptado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0,5%.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07487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5017389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52041" y="5046853"/>
            <a:ext cx="1504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53307" y="5046853"/>
            <a:ext cx="684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R´s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53257" y="5017389"/>
            <a:ext cx="2136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93545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86807" y="5046853"/>
            <a:ext cx="30943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errores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0,1%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0,3%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8190" y="5017389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82557" y="5046853"/>
            <a:ext cx="12033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24221"/>
            <a:ext cx="5505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85646" y="529475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19327" y="5879338"/>
            <a:ext cx="2138680" cy="277495"/>
            <a:chOff x="719327" y="5879338"/>
            <a:chExt cx="2138680" cy="277495"/>
          </a:xfrm>
        </p:grpSpPr>
        <p:sp>
          <p:nvSpPr>
            <p:cNvPr id="39" name="object 39"/>
            <p:cNvSpPr/>
            <p:nvPr/>
          </p:nvSpPr>
          <p:spPr>
            <a:xfrm>
              <a:off x="719327" y="5879338"/>
              <a:ext cx="2138680" cy="277495"/>
            </a:xfrm>
            <a:custGeom>
              <a:avLst/>
              <a:gdLst/>
              <a:ahLst/>
              <a:cxnLst/>
              <a:rect l="l" t="t" r="r" b="b"/>
              <a:pathLst>
                <a:path w="2138680" h="277495">
                  <a:moveTo>
                    <a:pt x="213842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38426" y="277367"/>
                  </a:lnTo>
                  <a:lnTo>
                    <a:pt x="21384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9454" y="5893435"/>
              <a:ext cx="208914" cy="208914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19327" y="5879338"/>
            <a:ext cx="21386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101</a:t>
            </a:fld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2944114" y="5849873"/>
            <a:ext cx="5230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265921" y="5879338"/>
            <a:ext cx="1475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fásic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829038" y="5849873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6156655"/>
            <a:ext cx="11404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Trif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75433" y="6127191"/>
            <a:ext cx="1719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47209" y="6156655"/>
            <a:ext cx="1242187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 err="1">
                <a:latin typeface="Arial"/>
                <a:cs typeface="Arial"/>
              </a:rPr>
              <a:t>e</a:t>
            </a:r>
            <a:r>
              <a:rPr sz="1900" b="1" spc="-5" dirty="0" err="1">
                <a:latin typeface="Arial"/>
                <a:cs typeface="Arial"/>
              </a:rPr>
              <a:t>s</a:t>
            </a:r>
            <a:r>
              <a:rPr sz="1900" b="1" dirty="0" err="1">
                <a:latin typeface="Arial"/>
                <a:cs typeface="Arial"/>
              </a:rPr>
              <a:t>q</a:t>
            </a:r>
            <a:r>
              <a:rPr sz="1900" b="1" spc="-5" dirty="0" err="1">
                <a:latin typeface="Arial"/>
                <a:cs typeface="Arial"/>
              </a:rPr>
              <a:t>u</a:t>
            </a:r>
            <a:r>
              <a:rPr sz="1900" b="1" dirty="0" err="1">
                <a:latin typeface="Arial"/>
                <a:cs typeface="Arial"/>
              </a:rPr>
              <a:t>e</a:t>
            </a:r>
            <a:r>
              <a:rPr sz="1900" b="1" spc="-5" dirty="0" err="1">
                <a:latin typeface="Arial"/>
                <a:cs typeface="Arial"/>
              </a:rPr>
              <a:t>ma</a:t>
            </a:r>
            <a:r>
              <a:rPr lang="es-ES"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35219" y="6156655"/>
            <a:ext cx="106108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76571" y="6127191"/>
            <a:ext cx="3539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3360" algn="l"/>
              </a:tabLst>
            </a:pPr>
            <a:r>
              <a:rPr sz="1900" b="1" spc="-5" dirty="0">
                <a:latin typeface="Arial"/>
                <a:cs typeface="Arial"/>
              </a:rPr>
              <a:t>de	según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68257" y="6156655"/>
            <a:ext cx="131762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ANSI,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6435547"/>
            <a:ext cx="13811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Australia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73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Efectuando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5166" y="1147826"/>
            <a:ext cx="13296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869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5783" y="1118362"/>
            <a:ext cx="40373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52295" algn="l"/>
                <a:tab pos="389001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92769" y="1147826"/>
            <a:ext cx="6451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lue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8730" y="1118362"/>
            <a:ext cx="615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55226" y="1147826"/>
            <a:ext cx="4178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425194"/>
            <a:ext cx="24682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3219" y="1395730"/>
            <a:ext cx="1574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28310" y="1425194"/>
            <a:ext cx="16052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4644" y="1395730"/>
            <a:ext cx="374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10348" y="1425194"/>
            <a:ext cx="2155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cálculos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necesario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2966" y="1395730"/>
            <a:ext cx="733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2742" y="1702562"/>
            <a:ext cx="3097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1673098"/>
            <a:ext cx="74301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41085" algn="l"/>
              </a:tabLst>
            </a:pPr>
            <a:r>
              <a:rPr sz="1900" b="1" spc="-5" dirty="0">
                <a:latin typeface="Arial"/>
                <a:cs typeface="Arial"/>
              </a:rPr>
              <a:t>arrojar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2228214"/>
            <a:ext cx="905129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1651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TTR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voltios,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voltios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80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voltios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equipos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monofásicos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trifásicos.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28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TTR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330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marca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megger,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trifásico,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6100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52569"/>
            <a:ext cx="904240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9580" algn="l"/>
                <a:tab pos="1128395" algn="l"/>
                <a:tab pos="1541145" algn="l"/>
                <a:tab pos="2099945" algn="l"/>
                <a:tab pos="2497455" algn="l"/>
                <a:tab pos="3324225" algn="l"/>
                <a:tab pos="3749040" algn="l"/>
                <a:tab pos="4347210" algn="l"/>
                <a:tab pos="5831205" algn="l"/>
                <a:tab pos="6468110" algn="l"/>
                <a:tab pos="7362190" algn="l"/>
                <a:tab pos="7694295" algn="l"/>
                <a:tab pos="8747760" algn="l"/>
              </a:tabLst>
            </a:pPr>
            <a:r>
              <a:rPr sz="1900" b="1" spc="-5" dirty="0">
                <a:latin typeface="Arial"/>
                <a:cs typeface="Arial"/>
              </a:rPr>
              <a:t>En	caso	de	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ilice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ásico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transformación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5136769"/>
            <a:ext cx="8803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simplemente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hay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identificar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5414213"/>
            <a:ext cx="857504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cuales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5691885"/>
            <a:ext cx="2896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5835" y="1147614"/>
            <a:ext cx="6633308" cy="342212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03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97761" y="1425194"/>
            <a:ext cx="8575040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hay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identificar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708607"/>
            <a:ext cx="8575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823085" algn="l"/>
                <a:tab pos="2480945" algn="l"/>
                <a:tab pos="4143375" algn="l"/>
                <a:tab pos="4599940" algn="l"/>
                <a:tab pos="5981065" algn="l"/>
                <a:tab pos="6745605" algn="l"/>
                <a:tab pos="7338059" algn="l"/>
                <a:tab pos="7645400" algn="l"/>
                <a:tab pos="8301990" algn="l"/>
              </a:tabLst>
            </a:pP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mbin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985975"/>
            <a:ext cx="857504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YY6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263724"/>
            <a:ext cx="857504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9366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X3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X1.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1663" y="3089783"/>
            <a:ext cx="88512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transformador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20" dirty="0">
                <a:latin typeface="Arial"/>
                <a:cs typeface="Arial"/>
              </a:rPr>
              <a:t>X0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0517" y="3367151"/>
            <a:ext cx="7000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paralelos</a:t>
            </a:r>
            <a:r>
              <a:rPr sz="1900" b="1" dirty="0">
                <a:latin typeface="Arial"/>
                <a:cs typeface="Arial"/>
              </a:rPr>
              <a:t> tal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indicó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963" y="3892677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0517" y="3921836"/>
            <a:ext cx="862266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0517" y="4205554"/>
            <a:ext cx="862266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ubicación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estrella,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0517" y="4484446"/>
            <a:ext cx="8622665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409065" algn="l"/>
                <a:tab pos="1986280" algn="l"/>
                <a:tab pos="2764790" algn="l"/>
                <a:tab pos="3194050" algn="l"/>
                <a:tab pos="4267835" algn="l"/>
                <a:tab pos="5126990" algn="l"/>
                <a:tab pos="5489575" algn="l"/>
                <a:tab pos="6065520" algn="l"/>
                <a:tab pos="7151370" algn="l"/>
                <a:tab pos="7501255" algn="l"/>
                <a:tab pos="826770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ralelo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0517" y="4755769"/>
            <a:ext cx="17176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1663" y="5338444"/>
            <a:ext cx="88639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  <a:tab pos="612140" algn="l"/>
                <a:tab pos="970280" algn="l"/>
                <a:tab pos="2773045" algn="l"/>
                <a:tab pos="3199765" algn="l"/>
                <a:tab pos="3919854" algn="l"/>
                <a:tab pos="4222750" algn="l"/>
                <a:tab pos="5222240" algn="l"/>
                <a:tab pos="5808345" algn="l"/>
                <a:tab pos="7024370" algn="l"/>
                <a:tab pos="7520305" algn="l"/>
                <a:tab pos="8211820" algn="l"/>
                <a:tab pos="864997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conexi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zig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–</a:t>
            </a:r>
            <a:r>
              <a:rPr sz="1900" b="1" spc="-5" dirty="0">
                <a:latin typeface="Arial"/>
                <a:cs typeface="Arial"/>
              </a:rPr>
              <a:t>zag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0517" y="5615812"/>
            <a:ext cx="862266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0517" y="5899607"/>
            <a:ext cx="8622665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acceso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neutro,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0517" y="6170930"/>
            <a:ext cx="37401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anexo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962400"/>
            <a:chOff x="789431" y="1124085"/>
            <a:chExt cx="9114790" cy="396240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52599" y="1147572"/>
              <a:ext cx="7153018" cy="393856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455" y="5454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09013" y="5426405"/>
            <a:ext cx="9366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exo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105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935227" y="5397246"/>
            <a:ext cx="4662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8765" algn="l"/>
              </a:tabLst>
            </a:pPr>
            <a:r>
              <a:rPr sz="1900" b="1" spc="-5" dirty="0">
                <a:latin typeface="Arial"/>
                <a:cs typeface="Arial"/>
              </a:rPr>
              <a:t>Este	incl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9434" y="5426405"/>
            <a:ext cx="43338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mayoría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esquemas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674614"/>
            <a:ext cx="2183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posibles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4745" y="5704078"/>
            <a:ext cx="3632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normas ANSI,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y Australiana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4372" y="56746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65987" y="1279051"/>
            <a:ext cx="7941310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Análisis</a:t>
            </a:r>
            <a:r>
              <a:rPr sz="28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Respuesta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</a:t>
            </a:r>
            <a:r>
              <a:rPr sz="28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(SFRA)</a:t>
            </a:r>
            <a:endParaRPr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45167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53465" algn="l"/>
                <a:tab pos="1489075" algn="l"/>
                <a:tab pos="336042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é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ica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imie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6922" y="1746250"/>
            <a:ext cx="1479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563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3793" y="1775714"/>
            <a:ext cx="800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7021" y="1746250"/>
            <a:ext cx="1809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8935" algn="l"/>
                <a:tab pos="1662430" algn="l"/>
              </a:tabLst>
            </a:pPr>
            <a:r>
              <a:rPr sz="1900" b="1" spc="-5" dirty="0">
                <a:latin typeface="Arial"/>
                <a:cs typeface="Arial"/>
              </a:rPr>
              <a:t>la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053082"/>
            <a:ext cx="3536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2151" y="2053082"/>
            <a:ext cx="25317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3359" y="2023618"/>
            <a:ext cx="5461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1845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34207" y="2608199"/>
            <a:ext cx="668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SFRA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78735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5960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	que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856102"/>
            <a:ext cx="2545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barrido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410839"/>
            <a:ext cx="2977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Basa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64559" y="3440303"/>
            <a:ext cx="31965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variación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parámetros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11948" y="3410839"/>
            <a:ext cx="1151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5273" y="3440303"/>
            <a:ext cx="15576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717671"/>
            <a:ext cx="20866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9425" algn="l"/>
                <a:tab pos="878205" algn="l"/>
              </a:tabLst>
            </a:pPr>
            <a:r>
              <a:rPr sz="1900" b="1" spc="-5" dirty="0">
                <a:latin typeface="Arial"/>
                <a:cs typeface="Arial"/>
              </a:rPr>
              <a:t>de	la	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9957" y="3688207"/>
            <a:ext cx="4784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2125" algn="l"/>
                <a:tab pos="1037590" algn="l"/>
                <a:tab pos="2494915" algn="l"/>
                <a:tab pos="3044190" algn="l"/>
              </a:tabLst>
            </a:pPr>
            <a:r>
              <a:rPr sz="1900" b="1" spc="-5" dirty="0">
                <a:latin typeface="Arial"/>
                <a:cs typeface="Arial"/>
              </a:rPr>
              <a:t>de	los	devanados	del	transformador;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91245" y="3717671"/>
            <a:ext cx="14509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27514" y="368820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994988"/>
            <a:ext cx="13430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cta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8126" y="3965829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78307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4520565"/>
            <a:ext cx="121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16150" y="4550029"/>
            <a:ext cx="11938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4846" y="4520565"/>
            <a:ext cx="2165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06745" y="4550029"/>
            <a:ext cx="6172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fallas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88989" y="4520565"/>
            <a:ext cx="2687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abajo,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43745" y="4550029"/>
            <a:ext cx="8420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sismos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97933"/>
            <a:ext cx="3456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6235" algn="l"/>
                <a:tab pos="1624330" algn="l"/>
                <a:tab pos="2289810" algn="l"/>
              </a:tabLst>
            </a:pPr>
            <a:r>
              <a:rPr sz="1900" b="1" spc="-5" dirty="0">
                <a:latin typeface="Arial"/>
                <a:cs typeface="Arial"/>
              </a:rPr>
              <a:t>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20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meno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63311" y="4797933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03571" y="4827397"/>
            <a:ext cx="3894454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68095" algn="l"/>
                <a:tab pos="2952115" algn="l"/>
              </a:tabLst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uz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bru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81921" y="4797933"/>
            <a:ext cx="704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0220" algn="l"/>
              </a:tabLst>
            </a:pPr>
            <a:r>
              <a:rPr sz="1900" b="1" spc="-5" dirty="0">
                <a:latin typeface="Arial"/>
                <a:cs typeface="Arial"/>
              </a:rPr>
              <a:t>en	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36642" y="5106289"/>
            <a:ext cx="40239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desplazamientos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10421" y="5076825"/>
            <a:ext cx="1275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076825"/>
            <a:ext cx="3651885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941153"/>
            <a:ext cx="208914" cy="194394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47927" y="5913043"/>
            <a:ext cx="1475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106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2520442" y="5883580"/>
            <a:ext cx="414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31489" y="5913043"/>
            <a:ext cx="42024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requerimientos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mecánicos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30820" y="5883580"/>
            <a:ext cx="2653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diseño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6190411"/>
            <a:ext cx="46399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debilitamiento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34354" y="6160948"/>
            <a:ext cx="4348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35227" y="6438265"/>
            <a:ext cx="2252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75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107" y="1147826"/>
            <a:ext cx="6195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resistencias,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inductancia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19786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propias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mutua,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03550" y="1395730"/>
            <a:ext cx="3091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6136" y="1425194"/>
            <a:ext cx="1260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13701" y="1395730"/>
            <a:ext cx="246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1702562"/>
            <a:ext cx="779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81301" y="1673098"/>
            <a:ext cx="424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0345" y="1702562"/>
            <a:ext cx="8610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8705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6665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81226" y="5638546"/>
            <a:ext cx="2101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parámetros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varían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5609082"/>
            <a:ext cx="4221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5445" algn="l"/>
              </a:tabLst>
            </a:pPr>
            <a:r>
              <a:rPr sz="1900" b="1" spc="-5" dirty="0">
                <a:latin typeface="Arial"/>
                <a:cs typeface="Arial"/>
              </a:rPr>
              <a:t>Estos	cuando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21859" y="5638546"/>
            <a:ext cx="47637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5915914"/>
            <a:ext cx="47136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80795" algn="l"/>
                <a:tab pos="2051685" algn="l"/>
                <a:tab pos="3021330" algn="l"/>
                <a:tab pos="3926204" algn="l"/>
                <a:tab pos="4201795" algn="l"/>
              </a:tabLst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cambio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48325" y="58864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56096" y="5915914"/>
            <a:ext cx="41167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50925" algn="l"/>
                <a:tab pos="3122295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binas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iertas,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7927" y="6193256"/>
            <a:ext cx="24834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deformadas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sueltas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85515" y="6163767"/>
            <a:ext cx="420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9212" y="1979684"/>
            <a:ext cx="6493587" cy="3636831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2552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272" y="1147826"/>
            <a:ext cx="1166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49522" y="1118362"/>
            <a:ext cx="6434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2384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alrede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6613" y="1425194"/>
            <a:ext cx="3604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190625" algn="l"/>
                <a:tab pos="2676525" algn="l"/>
              </a:tabLst>
            </a:pPr>
            <a:r>
              <a:rPr sz="1900" b="1" spc="-5" dirty="0">
                <a:latin typeface="Arial"/>
                <a:cs typeface="Arial"/>
              </a:rPr>
              <a:t>10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eces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9046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2265" algn="l"/>
              </a:tabLst>
            </a:pPr>
            <a:r>
              <a:rPr sz="1900" b="1" spc="-5" dirty="0">
                <a:latin typeface="Arial"/>
                <a:cs typeface="Arial"/>
              </a:rPr>
              <a:t>de	del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(depende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8705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ocurre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falla)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89338" y="1702562"/>
            <a:ext cx="2838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1979930"/>
            <a:ext cx="28200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56944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erza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inamica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5095" y="1950466"/>
            <a:ext cx="4013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26235" algn="l"/>
                <a:tab pos="2690495" algn="l"/>
                <a:tab pos="3070225" algn="l"/>
                <a:tab pos="3732529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olla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18093" y="1979930"/>
            <a:ext cx="1854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54810" algn="l"/>
              </a:tabLst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36"/>
            <a:ext cx="29210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cuadrado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61003" y="2228214"/>
            <a:ext cx="29025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7948" y="2257336"/>
            <a:ext cx="25184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505582"/>
            <a:ext cx="2291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8540" algn="l"/>
                <a:tab pos="1299210" algn="l"/>
              </a:tabLst>
            </a:pPr>
            <a:r>
              <a:rPr sz="1900" b="1" spc="-5" dirty="0">
                <a:latin typeface="Arial"/>
                <a:cs typeface="Arial"/>
              </a:rPr>
              <a:t>tienden	a	producir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2535047"/>
            <a:ext cx="61137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33855" algn="l"/>
                <a:tab pos="2587625" algn="l"/>
                <a:tab pos="2868295" algn="l"/>
                <a:tab pos="3928745" algn="l"/>
                <a:tab pos="4358005" algn="l"/>
                <a:tab pos="485267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axiales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radial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33381" y="2228214"/>
            <a:ext cx="45402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0170" marR="5080" indent="-7810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que 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782950"/>
            <a:ext cx="4785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deformarlos.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3566" y="3367151"/>
            <a:ext cx="47999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debilidad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papel/celulosa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76006" y="3367151"/>
            <a:ext cx="1325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islamie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0577" y="3337687"/>
            <a:ext cx="3846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84245" algn="l"/>
              </a:tabLst>
            </a:pPr>
            <a:r>
              <a:rPr sz="1900" b="1" spc="-5" dirty="0">
                <a:latin typeface="Arial"/>
                <a:cs typeface="Arial"/>
              </a:rPr>
              <a:t>, 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615055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90698" y="3644519"/>
            <a:ext cx="37014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88976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lazamie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05396" y="3615055"/>
            <a:ext cx="33769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43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1055" algn="l"/>
              </a:tabLst>
            </a:pPr>
            <a:r>
              <a:rPr sz="1900" b="1" spc="-5" dirty="0">
                <a:latin typeface="Arial"/>
                <a:cs typeface="Arial"/>
              </a:rPr>
              <a:t>como	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08375" y="3892677"/>
            <a:ext cx="672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</a:tabLst>
            </a:pPr>
            <a:r>
              <a:rPr sz="1900" b="1" spc="-5" dirty="0">
                <a:latin typeface="Arial"/>
                <a:cs typeface="Arial"/>
              </a:rPr>
              <a:t>en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34890" y="3921836"/>
            <a:ext cx="46767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86230" algn="l"/>
                <a:tab pos="2033905" algn="l"/>
                <a:tab pos="2399665" algn="l"/>
                <a:tab pos="3422650" algn="l"/>
                <a:tab pos="3869054" algn="l"/>
              </a:tabLst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amarre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64573" y="3892677"/>
            <a:ext cx="821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9740" algn="l"/>
              </a:tabLst>
            </a:pPr>
            <a:r>
              <a:rPr sz="1900" b="1" spc="-5" dirty="0">
                <a:latin typeface="Arial"/>
                <a:cs typeface="Arial"/>
              </a:rPr>
              <a:t>de	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170045"/>
            <a:ext cx="1351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315466" y="4755769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4726304"/>
            <a:ext cx="34499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59859" y="4755769"/>
            <a:ext cx="40468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destrucción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retenes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94014" y="4726304"/>
            <a:ext cx="1491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5033136"/>
            <a:ext cx="2955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33139" y="5033136"/>
            <a:ext cx="1473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90898" y="5003673"/>
            <a:ext cx="609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6400" algn="l"/>
              </a:tabLst>
            </a:pPr>
            <a:r>
              <a:rPr sz="1900" b="1" spc="-5" dirty="0">
                <a:latin typeface="Arial"/>
                <a:cs typeface="Arial"/>
              </a:rPr>
              <a:t>,	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placas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desplazamiento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281041"/>
            <a:ext cx="2156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5740857"/>
            <a:ext cx="228600" cy="277672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935227" y="5711698"/>
            <a:ext cx="5118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108</a:t>
            </a:fld>
            <a:endParaRPr dirty="0"/>
          </a:p>
        </p:txBody>
      </p:sp>
      <p:sp>
        <p:nvSpPr>
          <p:cNvPr id="49" name="object 49"/>
          <p:cNvSpPr txBox="1"/>
          <p:nvPr/>
        </p:nvSpPr>
        <p:spPr>
          <a:xfrm>
            <a:off x="1492250" y="5740857"/>
            <a:ext cx="45529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desplazamiento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magnitud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0284" y="5711698"/>
            <a:ext cx="2866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003538" y="5740857"/>
            <a:ext cx="969644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st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47927" y="6018530"/>
            <a:ext cx="872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1797050" cy="277495"/>
            </a:xfrm>
            <a:custGeom>
              <a:avLst/>
              <a:gdLst/>
              <a:ahLst/>
              <a:cxnLst/>
              <a:rect l="l" t="t" r="r" b="b"/>
              <a:pathLst>
                <a:path w="1797050" h="277494">
                  <a:moveTo>
                    <a:pt x="179705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97050" y="277367"/>
                  </a:lnTo>
                  <a:lnTo>
                    <a:pt x="179705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904494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2028189" algn="l"/>
                <a:tab pos="2381885" algn="l"/>
                <a:tab pos="3338195" algn="l"/>
                <a:tab pos="3772535" algn="l"/>
                <a:tab pos="4808220" algn="l"/>
                <a:tab pos="5241925" algn="l"/>
                <a:tab pos="6532245" algn="l"/>
                <a:tab pos="6965950" algn="l"/>
                <a:tab pos="8323580" algn="l"/>
              </a:tabLst>
            </a:pPr>
            <a:r>
              <a:rPr sz="1900" b="1" spc="-5" dirty="0">
                <a:latin typeface="Arial"/>
                <a:cs typeface="Arial"/>
              </a:rPr>
              <a:t>Adi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áli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ed</a:t>
            </a:r>
            <a:r>
              <a:rPr sz="1900" b="1" spc="-5" dirty="0">
                <a:latin typeface="Arial"/>
                <a:cs typeface="Arial"/>
              </a:rPr>
              <a:t>e  detectar: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3400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espiras,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7342" y="2257374"/>
            <a:ext cx="34258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7342" y="2535047"/>
            <a:ext cx="24955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7342" y="2812415"/>
            <a:ext cx="45212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337687"/>
            <a:ext cx="4600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19622" y="3367151"/>
            <a:ext cx="42741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logaritmo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0854" y="33376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47927" y="3644519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5">
                <a:moveTo>
                  <a:pt x="1890014" y="0"/>
                </a:moveTo>
                <a:lnTo>
                  <a:pt x="0" y="0"/>
                </a:lnTo>
                <a:lnTo>
                  <a:pt x="0" y="277367"/>
                </a:lnTo>
                <a:lnTo>
                  <a:pt x="1890014" y="277367"/>
                </a:lnTo>
                <a:lnTo>
                  <a:pt x="189001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35227" y="3615055"/>
            <a:ext cx="6094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  <a:tab pos="1216660" algn="l"/>
                <a:tab pos="2109470" algn="l"/>
                <a:tab pos="2531110" algn="l"/>
                <a:tab pos="3943985" algn="l"/>
                <a:tab pos="4432935" algn="l"/>
              </a:tabLst>
            </a:pPr>
            <a:r>
              <a:rPr sz="1900" b="1" spc="-5" dirty="0">
                <a:latin typeface="Arial"/>
                <a:cs typeface="Arial"/>
              </a:rPr>
              <a:t>Señal	de	</a:t>
            </a:r>
            <a:r>
              <a:rPr sz="1900" b="1" dirty="0">
                <a:latin typeface="Arial"/>
                <a:cs typeface="Arial"/>
              </a:rPr>
              <a:t>salida,	</a:t>
            </a:r>
            <a:r>
              <a:rPr sz="1900" b="1" spc="-5" dirty="0">
                <a:latin typeface="Arial"/>
                <a:cs typeface="Arial"/>
              </a:rPr>
              <a:t>en	frecuencia,	del	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60641" y="3644519"/>
            <a:ext cx="2324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72415" algn="l"/>
                <a:tab pos="1029969" algn="l"/>
                <a:tab pos="1451610" algn="l"/>
              </a:tabLst>
            </a:pPr>
            <a:r>
              <a:rPr sz="1900" b="1" spc="-5" dirty="0">
                <a:latin typeface="Arial"/>
                <a:cs typeface="Arial"/>
              </a:rPr>
              <a:t>y	se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trada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2421" y="3615055"/>
            <a:ext cx="513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710" algn="l"/>
              </a:tabLst>
            </a:pPr>
            <a:r>
              <a:rPr sz="1900" b="1" spc="-5" dirty="0">
                <a:latin typeface="Arial"/>
                <a:cs typeface="Arial"/>
              </a:rPr>
              <a:t>,	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8040370" cy="87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frecuencia,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r>
              <a:rPr sz="1900" b="1" dirty="0">
                <a:latin typeface="Arial"/>
                <a:cs typeface="Arial"/>
              </a:rPr>
              <a:t> función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transferencia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dirty="0">
                <a:latin typeface="Arial"/>
                <a:cs typeface="Arial"/>
              </a:rPr>
              <a:t> dada </a:t>
            </a:r>
            <a:r>
              <a:rPr sz="1900" b="1" spc="-5" dirty="0">
                <a:latin typeface="Arial"/>
                <a:cs typeface="Arial"/>
              </a:rPr>
              <a:t>por: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967482" y="5033136"/>
            <a:ext cx="6118225" cy="3797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dirty="0">
                <a:latin typeface="Arial"/>
                <a:cs typeface="Arial"/>
              </a:rPr>
              <a:t>H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en dB = 20</a:t>
            </a:r>
            <a:r>
              <a:rPr sz="2600" b="1" spc="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log[V(f)salida/V(f)entrada]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71813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5660898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representación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repuesta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observa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5372735"/>
            <a:chOff x="719455" y="1123874"/>
            <a:chExt cx="9189085" cy="537273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91963" y="6219139"/>
              <a:ext cx="2939415" cy="277495"/>
            </a:xfrm>
            <a:custGeom>
              <a:avLst/>
              <a:gdLst/>
              <a:ahLst/>
              <a:cxnLst/>
              <a:rect l="l" t="t" r="r" b="b"/>
              <a:pathLst>
                <a:path w="2939415" h="277495">
                  <a:moveTo>
                    <a:pt x="2938907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938907" y="277368"/>
                  </a:lnTo>
                  <a:lnTo>
                    <a:pt x="29389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6247087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6209665"/>
            <a:ext cx="1821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Aquí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2033" y="6239129"/>
            <a:ext cx="11652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ide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icar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1135" y="6209665"/>
            <a:ext cx="43053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fácilmente tres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frecuencia: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4975" y="1187178"/>
            <a:ext cx="9229014" cy="500397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832" y="1425194"/>
            <a:ext cx="82092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 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kHz: </a:t>
            </a: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núcleo, </a:t>
            </a:r>
            <a:r>
              <a:rPr sz="1900" b="1" spc="-5" dirty="0">
                <a:latin typeface="Arial"/>
                <a:cs typeface="Arial"/>
              </a:rPr>
              <a:t>cortocircuitos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702562"/>
            <a:ext cx="76441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KHz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MHz: </a:t>
            </a:r>
            <a:r>
              <a:rPr sz="1900" b="1" spc="-5" dirty="0">
                <a:latin typeface="Arial"/>
                <a:cs typeface="Arial"/>
              </a:rPr>
              <a:t>Deformaciones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95046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5382" y="1979930"/>
            <a:ext cx="8567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68985" algn="l"/>
                <a:tab pos="1056640" algn="l"/>
                <a:tab pos="1707514" algn="l"/>
                <a:tab pos="1991995" algn="l"/>
                <a:tab pos="2413635" algn="l"/>
                <a:tab pos="3143250" algn="l"/>
                <a:tab pos="4664710" algn="l"/>
                <a:tab pos="4949190" algn="l"/>
                <a:tab pos="6824980" algn="l"/>
                <a:tab pos="7781290" algn="l"/>
                <a:tab pos="8216900" algn="l"/>
              </a:tabLst>
            </a:pPr>
            <a:r>
              <a:rPr sz="1900" b="1" spc="-5" dirty="0">
                <a:latin typeface="Arial"/>
                <a:cs typeface="Arial"/>
              </a:rPr>
              <a:t>Entre	1	MHz	y	10	MHz:	Co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axial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2257374"/>
            <a:ext cx="12604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06322" y="2812415"/>
            <a:ext cx="3661410" cy="277495"/>
          </a:xfrm>
          <a:custGeom>
            <a:avLst/>
            <a:gdLst/>
            <a:ahLst/>
            <a:cxnLst/>
            <a:rect l="l" t="t" r="r" b="b"/>
            <a:pathLst>
              <a:path w="3661410" h="277494">
                <a:moveTo>
                  <a:pt x="3660902" y="0"/>
                </a:moveTo>
                <a:lnTo>
                  <a:pt x="0" y="0"/>
                </a:lnTo>
                <a:lnTo>
                  <a:pt x="0" y="277367"/>
                </a:lnTo>
                <a:lnTo>
                  <a:pt x="3660902" y="277367"/>
                </a:lnTo>
                <a:lnTo>
                  <a:pt x="366090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predictiva,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falta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hacer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61505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3941" y="3644519"/>
            <a:ext cx="76346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mejor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original,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huella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digital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35973" y="3615055"/>
            <a:ext cx="1050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892677"/>
            <a:ext cx="1579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51429" y="3921836"/>
            <a:ext cx="20637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15179" y="3921836"/>
            <a:ext cx="2039620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6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4672" y="3921836"/>
            <a:ext cx="33185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4199509"/>
            <a:ext cx="356870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marca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03546" y="4170045"/>
            <a:ext cx="1727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7389" y="4199509"/>
            <a:ext cx="154114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5453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4726304"/>
            <a:ext cx="1335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mbién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09114" y="4755769"/>
            <a:ext cx="4669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posible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15353" y="4726304"/>
            <a:ext cx="2967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07636"/>
              </p:ext>
            </p:extLst>
          </p:nvPr>
        </p:nvGraphicFramePr>
        <p:xfrm>
          <a:off x="947927" y="5310581"/>
          <a:ext cx="9034780" cy="1166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03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43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8450">
                <a:tc gridSpan="2">
                  <a:txBody>
                    <a:bodyPr/>
                    <a:lstStyle/>
                    <a:p>
                      <a:pPr marR="3175">
                        <a:lnSpc>
                          <a:spcPts val="225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Cualquier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cambio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interno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transformador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producirá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2000" b="1" i="1" spc="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cambio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2100">
                <a:tc gridSpan="2">
                  <a:txBody>
                    <a:bodyPr/>
                    <a:lstStyle/>
                    <a:p>
                      <a:pPr>
                        <a:lnSpc>
                          <a:spcPts val="2205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parámetros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RLC</a:t>
                      </a:r>
                      <a:r>
                        <a:rPr sz="2000" b="1" i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mismo,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cual</a:t>
                      </a:r>
                      <a:r>
                        <a:rPr sz="2000" b="1" i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2000" b="1" i="1" spc="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traduce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creación</a:t>
                      </a:r>
                      <a:r>
                        <a:rPr sz="2000" b="1" i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nuevos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5115">
                <a:tc gridSpan="2">
                  <a:txBody>
                    <a:bodyPr/>
                    <a:lstStyle/>
                    <a:p>
                      <a:pPr marR="3175">
                        <a:lnSpc>
                          <a:spcPts val="2145"/>
                        </a:lnSpc>
                        <a:tabLst>
                          <a:tab pos="7033895" algn="l"/>
                        </a:tabLst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polos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ceros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2000" b="1" i="1" spc="43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función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transferencia</a:t>
                      </a:r>
                      <a:r>
                        <a:rPr sz="2000" b="1" i="1" spc="43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dB	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2000" b="1" i="1" spc="4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pueden</a:t>
                      </a:r>
                      <a:r>
                        <a:rPr sz="2000" b="1" i="1" spc="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ser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>
                        <a:lnSpc>
                          <a:spcPts val="219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detectados</a:t>
                      </a:r>
                      <a:r>
                        <a:rPr sz="20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simple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comparación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ts val="219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.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41111"/>
            <a:ext cx="220979" cy="20624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50616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6448755"/>
            <a:ext cx="6565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 figuras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31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 sentido.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417320"/>
            <a:ext cx="9213850" cy="5259705"/>
            <a:chOff x="719327" y="1124085"/>
            <a:chExt cx="9213850" cy="525970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9327" y="1147680"/>
              <a:ext cx="9213797" cy="523565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10342373" cy="69249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10"/>
              </a:lnSpc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sz="2400" b="1" spc="2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b="1" spc="2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sz="2400" b="1" spc="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b="1" spc="2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Dieléctrico,</a:t>
            </a:r>
            <a:r>
              <a:rPr sz="2400" b="1" spc="24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Espectroscopía</a:t>
            </a:r>
            <a:r>
              <a:rPr sz="2400" b="1" spc="22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AR" sz="24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Dominio</a:t>
            </a:r>
            <a:r>
              <a:rPr lang="es-A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lang="es-AR"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endParaRPr lang="es-A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8" y="2126309"/>
            <a:ext cx="9025255" cy="701675"/>
          </a:xfrm>
          <a:custGeom>
            <a:avLst/>
            <a:gdLst/>
            <a:ahLst/>
            <a:cxnLst/>
            <a:rect l="l" t="t" r="r" b="b"/>
            <a:pathLst>
              <a:path w="9025255" h="701675">
                <a:moveTo>
                  <a:pt x="9024874" y="350824"/>
                </a:moveTo>
                <a:lnTo>
                  <a:pt x="9024798" y="0"/>
                </a:lnTo>
                <a:lnTo>
                  <a:pt x="221284" y="0"/>
                </a:lnTo>
                <a:lnTo>
                  <a:pt x="221284" y="350824"/>
                </a:lnTo>
                <a:lnTo>
                  <a:pt x="0" y="350824"/>
                </a:lnTo>
                <a:lnTo>
                  <a:pt x="0" y="701344"/>
                </a:lnTo>
                <a:lnTo>
                  <a:pt x="9024874" y="701344"/>
                </a:lnTo>
                <a:lnTo>
                  <a:pt x="9024874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156121"/>
            <a:ext cx="271145" cy="2530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092579"/>
            <a:ext cx="9039860" cy="7416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6830" rIns="0" bIns="0" rtlCol="0">
            <a:spAutoFit/>
          </a:bodyPr>
          <a:lstStyle/>
          <a:p>
            <a:pPr marR="5080" indent="220979">
              <a:lnSpc>
                <a:spcPts val="2760"/>
              </a:lnSpc>
              <a:spcBef>
                <a:spcPts val="290"/>
              </a:spcBef>
              <a:tabLst>
                <a:tab pos="1197610" algn="l"/>
                <a:tab pos="2495550" algn="l"/>
                <a:tab pos="3799840" algn="l"/>
                <a:tab pos="4280535" algn="l"/>
                <a:tab pos="4387850" algn="l"/>
                <a:tab pos="4963160" algn="l"/>
                <a:tab pos="5702300" algn="l"/>
                <a:tab pos="6393815" algn="l"/>
                <a:tab pos="6459220" algn="l"/>
                <a:tab pos="7150734" algn="l"/>
                <a:tab pos="8213725" algn="l"/>
                <a:tab pos="8667115" algn="l"/>
              </a:tabLst>
            </a:pPr>
            <a:r>
              <a:rPr sz="2400" b="1" i="1" spc="-10" dirty="0">
                <a:latin typeface="Arial"/>
                <a:cs typeface="Arial"/>
              </a:rPr>
              <a:t>E</a:t>
            </a:r>
            <a:r>
              <a:rPr sz="2400" b="1" i="1" spc="-5" dirty="0">
                <a:latin typeface="Arial"/>
                <a:cs typeface="Arial"/>
              </a:rPr>
              <a:t>stá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revolucionando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dirty="0">
                <a:latin typeface="Arial"/>
                <a:cs typeface="Arial"/>
              </a:rPr>
              <a:t>		</a:t>
            </a:r>
            <a:r>
              <a:rPr sz="2400" b="1" i="1" spc="-5" dirty="0">
                <a:latin typeface="Arial"/>
                <a:cs typeface="Arial"/>
              </a:rPr>
              <a:t>campo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20" dirty="0">
                <a:latin typeface="Arial"/>
                <a:cs typeface="Arial"/>
              </a:rPr>
              <a:t>r</a:t>
            </a:r>
            <a:r>
              <a:rPr sz="2400" b="1" i="1" spc="-5" dirty="0">
                <a:latin typeface="Arial"/>
                <a:cs typeface="Arial"/>
              </a:rPr>
              <a:t>ue</a:t>
            </a:r>
            <a:r>
              <a:rPr sz="2400" b="1" i="1" spc="-15" dirty="0">
                <a:latin typeface="Arial"/>
                <a:cs typeface="Arial"/>
              </a:rPr>
              <a:t>b</a:t>
            </a:r>
            <a:r>
              <a:rPr sz="2400" b="1" i="1" spc="-5" dirty="0">
                <a:latin typeface="Arial"/>
                <a:cs typeface="Arial"/>
              </a:rPr>
              <a:t>as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  mantenimie</a:t>
            </a:r>
            <a:r>
              <a:rPr sz="2400" b="1" i="1" spc="-15" dirty="0">
                <a:latin typeface="Arial"/>
                <a:cs typeface="Arial"/>
              </a:rPr>
              <a:t>n</a:t>
            </a:r>
            <a:r>
              <a:rPr sz="2400" b="1" i="1" dirty="0">
                <a:latin typeface="Arial"/>
                <a:cs typeface="Arial"/>
              </a:rPr>
              <a:t>to	</a:t>
            </a:r>
            <a:r>
              <a:rPr sz="2400" b="1" i="1" spc="-5" dirty="0">
                <a:latin typeface="Arial"/>
                <a:cs typeface="Arial"/>
              </a:rPr>
              <a:t>predict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vo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1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eq</a:t>
            </a:r>
            <a:r>
              <a:rPr sz="2400" b="1" i="1" spc="-10" dirty="0">
                <a:latin typeface="Arial"/>
                <a:cs typeface="Arial"/>
              </a:rPr>
              <a:t>u</a:t>
            </a:r>
            <a:r>
              <a:rPr sz="2400" b="1" i="1" dirty="0">
                <a:latin typeface="Arial"/>
                <a:cs typeface="Arial"/>
              </a:rPr>
              <a:t>ipos		</a:t>
            </a:r>
            <a:r>
              <a:rPr sz="2400" b="1" i="1" spc="-5" dirty="0">
                <a:latin typeface="Arial"/>
                <a:cs typeface="Arial"/>
              </a:rPr>
              <a:t>eléctricos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como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35191"/>
            <a:ext cx="902525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2717800" algn="l"/>
                <a:tab pos="3930015" algn="l"/>
                <a:tab pos="5741035" algn="l"/>
                <a:tab pos="6223635" algn="l"/>
                <a:tab pos="7436484" algn="l"/>
                <a:tab pos="8228965" algn="l"/>
              </a:tabLst>
            </a:pPr>
            <a:r>
              <a:rPr sz="2400" b="1" i="1" spc="-5" dirty="0">
                <a:latin typeface="Arial"/>
                <a:cs typeface="Arial"/>
              </a:rPr>
              <a:t>Tran</a:t>
            </a:r>
            <a:r>
              <a:rPr sz="2400" b="1" i="1" spc="-15" dirty="0">
                <a:latin typeface="Arial"/>
                <a:cs typeface="Arial"/>
              </a:rPr>
              <a:t>s</a:t>
            </a:r>
            <a:r>
              <a:rPr sz="2400" b="1" i="1" spc="-5" dirty="0">
                <a:latin typeface="Arial"/>
                <a:cs typeface="Arial"/>
              </a:rPr>
              <a:t>formad</a:t>
            </a:r>
            <a:r>
              <a:rPr sz="2400" b="1" i="1" spc="-15" dirty="0">
                <a:latin typeface="Arial"/>
                <a:cs typeface="Arial"/>
              </a:rPr>
              <a:t>o</a:t>
            </a:r>
            <a:r>
              <a:rPr sz="2400" b="1" i="1" spc="-5" dirty="0">
                <a:latin typeface="Arial"/>
                <a:cs typeface="Arial"/>
              </a:rPr>
              <a:t>res,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Cables,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B</a:t>
            </a:r>
            <a:r>
              <a:rPr sz="2400" b="1" i="1" spc="-15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shings</a:t>
            </a:r>
            <a:r>
              <a:rPr sz="2400" b="1" i="1" spc="3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y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dirty="0">
                <a:latin typeface="Arial"/>
                <a:cs typeface="Arial"/>
              </a:rPr>
              <a:t>	ge</a:t>
            </a:r>
            <a:r>
              <a:rPr sz="2400" b="1" i="1" spc="-10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er</a:t>
            </a:r>
            <a:r>
              <a:rPr sz="2400" b="1" i="1" dirty="0">
                <a:latin typeface="Arial"/>
                <a:cs typeface="Arial"/>
              </a:rPr>
              <a:t>al	todo	aq</a:t>
            </a:r>
            <a:r>
              <a:rPr sz="2400" b="1" i="1" spc="-10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el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185711"/>
            <a:ext cx="9025255" cy="3435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1188085" algn="l"/>
                <a:tab pos="2632075" algn="l"/>
                <a:tab pos="3362960" algn="l"/>
                <a:tab pos="4434205" algn="l"/>
                <a:tab pos="5436235" algn="l"/>
                <a:tab pos="6796405" algn="l"/>
                <a:tab pos="8121015" algn="l"/>
              </a:tabLst>
            </a:pPr>
            <a:r>
              <a:rPr sz="2400" b="1" i="1" spc="-5" dirty="0">
                <a:latin typeface="Arial"/>
                <a:cs typeface="Arial"/>
              </a:rPr>
              <a:t>eq</a:t>
            </a:r>
            <a:r>
              <a:rPr sz="2400" b="1" i="1" spc="-15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ipo	eléctr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co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pos</a:t>
            </a:r>
            <a:r>
              <a:rPr sz="2400" b="1" i="1" spc="-15" dirty="0">
                <a:latin typeface="Arial"/>
                <a:cs typeface="Arial"/>
              </a:rPr>
              <a:t>e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como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mater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al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ai</a:t>
            </a:r>
            <a:r>
              <a:rPr sz="2400" b="1" i="1" spc="-20" dirty="0">
                <a:latin typeface="Arial"/>
                <a:cs typeface="Arial"/>
              </a:rPr>
              <a:t>s</a:t>
            </a:r>
            <a:r>
              <a:rPr sz="2400" b="1" i="1" spc="-5" dirty="0">
                <a:latin typeface="Arial"/>
                <a:cs typeface="Arial"/>
              </a:rPr>
              <a:t>lante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i="1" spc="-5" dirty="0">
                <a:latin typeface="Arial"/>
                <a:cs typeface="Arial"/>
              </a:rPr>
              <a:t>el,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3528695"/>
            <a:ext cx="528510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Aceite</a:t>
            </a:r>
            <a:r>
              <a:rPr sz="2400" b="1" i="1" dirty="0">
                <a:latin typeface="Arial"/>
                <a:cs typeface="Arial"/>
              </a:rPr>
              <a:t> o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 </a:t>
            </a:r>
            <a:r>
              <a:rPr sz="2400" b="1" i="1" spc="-5" dirty="0">
                <a:latin typeface="Arial"/>
                <a:cs typeface="Arial"/>
              </a:rPr>
              <a:t>combinación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ambos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9825" y="3494659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1852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806194" y="4156836"/>
            <a:ext cx="6125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71014" algn="l"/>
                <a:tab pos="2294255" algn="l"/>
                <a:tab pos="4213225" algn="l"/>
                <a:tab pos="4669790" algn="l"/>
                <a:tab pos="519366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127373"/>
            <a:ext cx="904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71690" algn="l"/>
                <a:tab pos="8526145" algn="l"/>
                <a:tab pos="8835390" algn="l"/>
              </a:tabLst>
            </a:pPr>
            <a:r>
              <a:rPr sz="1900" b="1" spc="-5" dirty="0">
                <a:latin typeface="Arial"/>
                <a:cs typeface="Arial"/>
              </a:rPr>
              <a:t>Como	asocia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404741"/>
            <a:ext cx="7300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7490" algn="l"/>
                <a:tab pos="3016885" algn="l"/>
                <a:tab pos="3291204" algn="l"/>
                <a:tab pos="4815205" algn="l"/>
                <a:tab pos="5243830" algn="l"/>
                <a:tab pos="6242685" algn="l"/>
              </a:tabLst>
            </a:pPr>
            <a:r>
              <a:rPr sz="1900" b="1" spc="-5" dirty="0">
                <a:latin typeface="Arial"/>
                <a:cs typeface="Arial"/>
              </a:rPr>
              <a:t>generación,	transmisión	y	distribución	de	energía	eléctrica,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6506" y="4434204"/>
            <a:ext cx="16065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7520" algn="l"/>
              </a:tabLst>
            </a:pP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em</a:t>
            </a:r>
            <a:r>
              <a:rPr sz="1900" b="1" spc="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resas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711573"/>
            <a:ext cx="39770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iniciado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83607" y="4682109"/>
            <a:ext cx="2867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3496" y="4711573"/>
            <a:ext cx="20593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988941"/>
            <a:ext cx="4286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30782" y="4959477"/>
            <a:ext cx="29083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97375" y="4988941"/>
            <a:ext cx="2385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restante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7044" y="4959477"/>
            <a:ext cx="2477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 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4953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23086" y="5821426"/>
            <a:ext cx="5438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espectroscopía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dominio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113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935227" y="5791961"/>
            <a:ext cx="808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18835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04121" y="5821426"/>
            <a:ext cx="8813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6098794"/>
            <a:ext cx="9025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cantidad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celulosa,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6376111"/>
            <a:ext cx="19723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01104" y="6376111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principal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07538" y="6346647"/>
            <a:ext cx="6986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06259" algn="l"/>
              </a:tabLst>
            </a:pPr>
            <a:r>
              <a:rPr sz="1900" b="1" spc="-5" dirty="0">
                <a:latin typeface="Arial"/>
                <a:cs typeface="Arial"/>
              </a:rPr>
              <a:t>r, 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2230" y="1425194"/>
            <a:ext cx="1649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395730"/>
            <a:ext cx="3455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8200" algn="l"/>
              </a:tabLst>
            </a:pPr>
            <a:r>
              <a:rPr sz="1900" b="1" spc="-5" dirty="0">
                <a:latin typeface="Arial"/>
                <a:cs typeface="Arial"/>
              </a:rPr>
              <a:t>Un	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1571" y="1425194"/>
            <a:ext cx="30365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toneladas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7417" y="139573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1226" y="1425194"/>
            <a:ext cx="19418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posea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21723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7182" y="1673098"/>
            <a:ext cx="4438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20ºC,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0889" y="1702562"/>
            <a:ext cx="1114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9481" y="1673098"/>
            <a:ext cx="1176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166306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kg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8166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6819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25422" y="2535047"/>
            <a:ext cx="45485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indican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81369" y="2505582"/>
            <a:ext cx="2733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2993" y="2535047"/>
            <a:ext cx="7499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1073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08377" y="2782950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 cual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equivale 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22115" y="2812415"/>
            <a:ext cx="50577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75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kg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2,5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toneladas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84696" y="3367151"/>
            <a:ext cx="2560955" cy="277495"/>
          </a:xfrm>
          <a:custGeom>
            <a:avLst/>
            <a:gdLst/>
            <a:ahLst/>
            <a:cxnLst/>
            <a:rect l="l" t="t" r="r" b="b"/>
            <a:pathLst>
              <a:path w="2560954" h="277495">
                <a:moveTo>
                  <a:pt x="2560574" y="0"/>
                </a:moveTo>
                <a:lnTo>
                  <a:pt x="0" y="0"/>
                </a:lnTo>
                <a:lnTo>
                  <a:pt x="0" y="277367"/>
                </a:lnTo>
                <a:lnTo>
                  <a:pt x="2560574" y="277367"/>
                </a:lnTo>
                <a:lnTo>
                  <a:pt x="256057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97177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779018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3820" algn="l"/>
              </a:tabLst>
            </a:pPr>
            <a:r>
              <a:rPr sz="1900" b="1" spc="-5" dirty="0">
                <a:latin typeface="Arial"/>
                <a:cs typeface="Arial"/>
              </a:rPr>
              <a:t>La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norma </a:t>
            </a:r>
            <a:r>
              <a:rPr sz="1900" b="1" dirty="0">
                <a:latin typeface="Arial"/>
                <a:cs typeface="Arial"/>
              </a:rPr>
              <a:t>IEC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60422.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3892677"/>
            <a:ext cx="4739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495425" algn="l"/>
                <a:tab pos="2264410" algn="l"/>
                <a:tab pos="3328035" algn="l"/>
                <a:tab pos="4296410" algn="l"/>
              </a:tabLst>
            </a:pPr>
            <a:r>
              <a:rPr sz="1900" b="1" spc="-5" dirty="0">
                <a:latin typeface="Arial"/>
                <a:cs typeface="Arial"/>
              </a:rPr>
              <a:t>La	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scrita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114</a:t>
            </a:fld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5804280" y="3921836"/>
            <a:ext cx="41814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39090" algn="l"/>
                <a:tab pos="1200785" algn="l"/>
                <a:tab pos="1928495" algn="l"/>
                <a:tab pos="2348865" algn="l"/>
                <a:tab pos="2691130" algn="l"/>
                <a:tab pos="3902075" algn="l"/>
              </a:tabLst>
            </a:pPr>
            <a:r>
              <a:rPr sz="1900" b="1" spc="-5" dirty="0">
                <a:latin typeface="Arial"/>
                <a:cs typeface="Arial"/>
              </a:rPr>
              <a:t>la	m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560641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(papel,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cartón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prensado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41389" y="4170045"/>
            <a:ext cx="2303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)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18741" y="4755769"/>
            <a:ext cx="75679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propiedades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18741" y="5033136"/>
            <a:ext cx="57435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18741" y="5310504"/>
            <a:ext cx="774128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limita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404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8898" y="1147826"/>
            <a:ext cx="55740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papel/aceite,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43122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2180" algn="l"/>
                <a:tab pos="2094864" algn="l"/>
                <a:tab pos="2545715" algn="l"/>
                <a:tab pos="2915920" algn="l"/>
              </a:tabLst>
            </a:pP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9959" y="1425194"/>
            <a:ext cx="2393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99227" y="1425194"/>
            <a:ext cx="44735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69570" algn="l"/>
                <a:tab pos="2186305" algn="l"/>
                <a:tab pos="2556510" algn="l"/>
                <a:tab pos="4120515" algn="l"/>
              </a:tabLst>
            </a:pPr>
            <a:r>
              <a:rPr sz="1900" b="1" spc="-5" dirty="0">
                <a:latin typeface="Arial"/>
                <a:cs typeface="Arial"/>
              </a:rPr>
              <a:t>al	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mentarse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61582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3077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47927" y="2257374"/>
            <a:ext cx="14344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7770" y="2228214"/>
            <a:ext cx="5494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69326" y="2257374"/>
            <a:ext cx="190373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2535047"/>
            <a:ext cx="16510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786251" y="3089783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115</a:t>
            </a:fld>
            <a:endParaRPr dirty="0"/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7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258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ura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32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6807" y="3089783"/>
            <a:ext cx="47859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367151"/>
            <a:ext cx="58991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hora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reporta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4581" y="3337687"/>
            <a:ext cx="1385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07654" y="3367151"/>
            <a:ext cx="15652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día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644519"/>
            <a:ext cx="8985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semana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00173" y="3615055"/>
            <a:ext cx="2574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305" y="1102690"/>
            <a:ext cx="9114790" cy="5681345"/>
            <a:chOff x="789431" y="1124085"/>
            <a:chExt cx="9114790" cy="568134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9848" y="1147647"/>
              <a:ext cx="7907797" cy="565778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74840" y="1147826"/>
            <a:ext cx="28276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613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antes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indicada,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concluir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	en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3117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01065" algn="l"/>
                <a:tab pos="1455420" algn="l"/>
              </a:tabLst>
            </a:pPr>
            <a:r>
              <a:rPr sz="1900" b="1" spc="-5" dirty="0">
                <a:latin typeface="Arial"/>
                <a:cs typeface="Arial"/>
              </a:rPr>
              <a:t>aceite	del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48022" y="1425194"/>
            <a:ext cx="51689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  <a:tab pos="2237105" algn="l"/>
                <a:tab pos="2870200" algn="l"/>
                <a:tab pos="3277235" algn="l"/>
                <a:tab pos="4032250" algn="l"/>
                <a:tab pos="452120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rela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ciclo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09581" y="1395730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26884" y="2257374"/>
            <a:ext cx="1780539" cy="278130"/>
          </a:xfrm>
          <a:custGeom>
            <a:avLst/>
            <a:gdLst/>
            <a:ahLst/>
            <a:cxnLst/>
            <a:rect l="l" t="t" r="r" b="b"/>
            <a:pathLst>
              <a:path w="1780540" h="278130">
                <a:moveTo>
                  <a:pt x="1780286" y="0"/>
                </a:moveTo>
                <a:lnTo>
                  <a:pt x="0" y="0"/>
                </a:lnTo>
                <a:lnTo>
                  <a:pt x="0" y="277672"/>
                </a:lnTo>
                <a:lnTo>
                  <a:pt x="1780286" y="277672"/>
                </a:lnTo>
                <a:lnTo>
                  <a:pt x="17802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7765415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dentro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puede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orígenes: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397761" y="2812415"/>
            <a:ext cx="6209665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Fuga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válvulas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los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transformadores.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3133979"/>
            <a:ext cx="775970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Entrada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aire/humedad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apertura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transformador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455542"/>
            <a:ext cx="8575040" cy="3219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  <a:tab pos="939800" algn="l"/>
                <a:tab pos="2879090" algn="l"/>
                <a:tab pos="3451860" algn="l"/>
                <a:tab pos="4086860" algn="l"/>
                <a:tab pos="5699125" algn="l"/>
                <a:tab pos="6271895" algn="l"/>
                <a:tab pos="6751955" algn="l"/>
                <a:tab pos="8115934" algn="l"/>
              </a:tabLst>
            </a:pP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romp</a:t>
            </a:r>
            <a:r>
              <a:rPr sz="2200" b="1" spc="10" dirty="0">
                <a:latin typeface="Arial"/>
                <a:cs typeface="Arial"/>
              </a:rPr>
              <a:t>i</a:t>
            </a:r>
            <a:r>
              <a:rPr sz="2200" b="1" spc="-5" dirty="0">
                <a:latin typeface="Arial"/>
                <a:cs typeface="Arial"/>
              </a:rPr>
              <a:t>mi</a:t>
            </a:r>
            <a:r>
              <a:rPr sz="2200" b="1" dirty="0">
                <a:latin typeface="Arial"/>
                <a:cs typeface="Arial"/>
              </a:rPr>
              <a:t>e</a:t>
            </a:r>
            <a:r>
              <a:rPr sz="2200" b="1" spc="-5" dirty="0">
                <a:latin typeface="Arial"/>
                <a:cs typeface="Arial"/>
              </a:rPr>
              <a:t>nto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moléc</a:t>
            </a:r>
            <a:r>
              <a:rPr sz="2200" b="1" dirty="0">
                <a:latin typeface="Arial"/>
                <a:cs typeface="Arial"/>
              </a:rPr>
              <a:t>u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celulo</a:t>
            </a:r>
            <a:r>
              <a:rPr sz="2200" b="1" dirty="0">
                <a:latin typeface="Arial"/>
                <a:cs typeface="Arial"/>
              </a:rPr>
              <a:t>s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p</a:t>
            </a:r>
            <a:r>
              <a:rPr sz="2200" b="1" spc="10" dirty="0">
                <a:latin typeface="Arial"/>
                <a:cs typeface="Arial"/>
              </a:rPr>
              <a:t>o</a:t>
            </a:r>
            <a:r>
              <a:rPr sz="2200" b="1" spc="-5" dirty="0">
                <a:latin typeface="Arial"/>
                <a:cs typeface="Arial"/>
              </a:rPr>
              <a:t>r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26361" y="3777056"/>
            <a:ext cx="2097405" cy="3206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5"/>
              </a:lnSpc>
            </a:pP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v</a:t>
            </a:r>
            <a:r>
              <a:rPr sz="2200" b="1" spc="-5" dirty="0">
                <a:latin typeface="Arial"/>
                <a:cs typeface="Arial"/>
              </a:rPr>
              <a:t>ejeci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iento.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40304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085085" y="4374769"/>
            <a:ext cx="685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345304"/>
            <a:ext cx="4973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1514" algn="l"/>
              </a:tabLst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dentro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25260" y="4374769"/>
            <a:ext cx="39477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04240" algn="l"/>
                <a:tab pos="1826895" algn="l"/>
                <a:tab pos="2345690" algn="l"/>
                <a:tab pos="3797935" algn="l"/>
              </a:tabLst>
            </a:pPr>
            <a:r>
              <a:rPr sz="1900" b="1" spc="-5" dirty="0">
                <a:latin typeface="Arial"/>
                <a:cs typeface="Arial"/>
              </a:rPr>
              <a:t>circula	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ección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652136"/>
            <a:ext cx="222885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circulación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forzada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3570" y="4622673"/>
            <a:ext cx="2016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64530" y="4652136"/>
            <a:ext cx="470852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931029"/>
            <a:ext cx="60623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varía</a:t>
            </a:r>
            <a:r>
              <a:rPr sz="1900" b="1" dirty="0">
                <a:latin typeface="Arial"/>
                <a:cs typeface="Arial"/>
              </a:rPr>
              <a:t> desde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fondo al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tope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97065" y="490156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5485841"/>
            <a:ext cx="228600" cy="27767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47928" y="5485841"/>
            <a:ext cx="9025255" cy="1109980"/>
          </a:xfrm>
          <a:custGeom>
            <a:avLst/>
            <a:gdLst/>
            <a:ahLst/>
            <a:cxnLst/>
            <a:rect l="l" t="t" r="r" b="b"/>
            <a:pathLst>
              <a:path w="9025255" h="1109979">
                <a:moveTo>
                  <a:pt x="3045587" y="832358"/>
                </a:moveTo>
                <a:lnTo>
                  <a:pt x="2217674" y="832358"/>
                </a:lnTo>
                <a:lnTo>
                  <a:pt x="2217674" y="554990"/>
                </a:lnTo>
                <a:lnTo>
                  <a:pt x="0" y="554990"/>
                </a:lnTo>
                <a:lnTo>
                  <a:pt x="0" y="832358"/>
                </a:lnTo>
                <a:lnTo>
                  <a:pt x="0" y="1109726"/>
                </a:lnTo>
                <a:lnTo>
                  <a:pt x="3045587" y="1109726"/>
                </a:lnTo>
                <a:lnTo>
                  <a:pt x="3045587" y="832358"/>
                </a:lnTo>
                <a:close/>
              </a:path>
              <a:path w="9025255" h="1109979">
                <a:moveTo>
                  <a:pt x="9024874" y="277672"/>
                </a:moveTo>
                <a:lnTo>
                  <a:pt x="7750683" y="277672"/>
                </a:lnTo>
                <a:lnTo>
                  <a:pt x="7750683" y="0"/>
                </a:lnTo>
                <a:lnTo>
                  <a:pt x="737870" y="0"/>
                </a:lnTo>
                <a:lnTo>
                  <a:pt x="737870" y="277672"/>
                </a:lnTo>
                <a:lnTo>
                  <a:pt x="4199255" y="277672"/>
                </a:lnTo>
                <a:lnTo>
                  <a:pt x="4199255" y="555040"/>
                </a:lnTo>
                <a:lnTo>
                  <a:pt x="5278501" y="555040"/>
                </a:lnTo>
                <a:lnTo>
                  <a:pt x="5278501" y="832358"/>
                </a:lnTo>
                <a:lnTo>
                  <a:pt x="9024747" y="832358"/>
                </a:lnTo>
                <a:lnTo>
                  <a:pt x="9024747" y="555040"/>
                </a:lnTo>
                <a:lnTo>
                  <a:pt x="9024874" y="555040"/>
                </a:lnTo>
                <a:lnTo>
                  <a:pt x="9024874" y="27767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935227" y="5456682"/>
            <a:ext cx="9050655" cy="11468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 la </a:t>
            </a:r>
            <a:r>
              <a:rPr sz="1900" b="1" dirty="0">
                <a:latin typeface="Arial"/>
                <a:cs typeface="Arial"/>
              </a:rPr>
              <a:t>parte </a:t>
            </a:r>
            <a:r>
              <a:rPr sz="1900" b="1" spc="-5" dirty="0">
                <a:latin typeface="Arial"/>
                <a:cs typeface="Arial"/>
              </a:rPr>
              <a:t>superior del transformador el aceite </a:t>
            </a:r>
            <a:r>
              <a:rPr sz="1900" b="1" dirty="0">
                <a:latin typeface="Arial"/>
                <a:cs typeface="Arial"/>
              </a:rPr>
              <a:t>es </a:t>
            </a:r>
            <a:r>
              <a:rPr sz="1900" b="1" spc="-5" dirty="0">
                <a:latin typeface="Arial"/>
                <a:cs typeface="Arial"/>
              </a:rPr>
              <a:t>más </a:t>
            </a:r>
            <a:r>
              <a:rPr sz="1900" b="1" dirty="0">
                <a:latin typeface="Arial"/>
                <a:cs typeface="Arial"/>
              </a:rPr>
              <a:t>caliente, </a:t>
            </a:r>
            <a:r>
              <a:rPr sz="1900" b="1" spc="-5" dirty="0">
                <a:latin typeface="Arial"/>
                <a:cs typeface="Arial"/>
              </a:rPr>
              <a:t>siendo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 en esa zona superior, mayor cantidad de humedad en el papel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transformador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 humedad.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43939" y="1147826"/>
            <a:ext cx="685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402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8870" algn="l"/>
              </a:tabLst>
            </a:pPr>
            <a:r>
              <a:rPr sz="1900" b="1" spc="-5" dirty="0">
                <a:latin typeface="Arial"/>
                <a:cs typeface="Arial"/>
              </a:rPr>
              <a:t>El	sale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9522" y="1147826"/>
            <a:ext cx="2763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enfría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69148" y="1118362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3496" y="1147826"/>
            <a:ext cx="747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5473" y="1118362"/>
            <a:ext cx="1238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entrar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5605" y="1425194"/>
            <a:ext cx="1893570" cy="277495"/>
          </a:xfrm>
          <a:custGeom>
            <a:avLst/>
            <a:gdLst/>
            <a:ahLst/>
            <a:cxnLst/>
            <a:rect l="l" t="t" r="r" b="b"/>
            <a:pathLst>
              <a:path w="1893570" h="277494">
                <a:moveTo>
                  <a:pt x="1893062" y="0"/>
                </a:moveTo>
                <a:lnTo>
                  <a:pt x="0" y="0"/>
                </a:lnTo>
                <a:lnTo>
                  <a:pt x="0" y="277367"/>
                </a:lnTo>
                <a:lnTo>
                  <a:pt x="1893062" y="277367"/>
                </a:lnTo>
                <a:lnTo>
                  <a:pt x="18930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6627" y="1395730"/>
            <a:ext cx="4103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 por su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inferior.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841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Aquí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5694" y="1979930"/>
            <a:ext cx="4769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52996" y="1950466"/>
            <a:ext cx="157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96757" y="1979930"/>
            <a:ext cx="1876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contendrá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327" y="2257298"/>
            <a:ext cx="16903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64054" y="2228214"/>
            <a:ext cx="6381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(figura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33, </a:t>
            </a:r>
            <a:r>
              <a:rPr sz="1900" b="1" spc="-5" dirty="0">
                <a:latin typeface="Arial"/>
                <a:cs typeface="Arial"/>
              </a:rPr>
              <a:t>perfil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temperatura/humedad).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4986" y="2621077"/>
            <a:ext cx="8830005" cy="3813287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8689975" cy="0"/>
          </a:xfrm>
          <a:custGeom>
            <a:avLst/>
            <a:gdLst/>
            <a:ahLst/>
            <a:cxnLst/>
            <a:rect l="l" t="t" r="r" b="b"/>
            <a:pathLst>
              <a:path w="8689975">
                <a:moveTo>
                  <a:pt x="0" y="0"/>
                </a:moveTo>
                <a:lnTo>
                  <a:pt x="8689811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86645" y="1128637"/>
            <a:ext cx="417195" cy="0"/>
          </a:xfrm>
          <a:custGeom>
            <a:avLst/>
            <a:gdLst/>
            <a:ahLst/>
            <a:cxnLst/>
            <a:rect l="l" t="t" r="r" b="b"/>
            <a:pathLst>
              <a:path w="417195">
                <a:moveTo>
                  <a:pt x="0" y="0"/>
                </a:moveTo>
                <a:lnTo>
                  <a:pt x="41712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158628"/>
              </p:ext>
            </p:extLst>
          </p:nvPr>
        </p:nvGraphicFramePr>
        <p:xfrm>
          <a:off x="947927" y="1147826"/>
          <a:ext cx="9023983" cy="1363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35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respuesta</a:t>
                      </a:r>
                      <a:r>
                        <a:rPr sz="19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9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dieléctrico</a:t>
                      </a:r>
                      <a:r>
                        <a:rPr sz="19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espectroscopía</a:t>
                      </a:r>
                      <a:r>
                        <a:rPr sz="1900" b="1" i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dominio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860"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frecuencia,</a:t>
                      </a:r>
                      <a:r>
                        <a:rPr sz="1900" b="1" i="1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consiste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900" b="1" i="1" spc="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900" b="1" i="1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aislamiento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haciendo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9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barrido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900" b="1" i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desde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dirty="0">
                          <a:latin typeface="Arial"/>
                          <a:cs typeface="Arial"/>
                        </a:rPr>
                        <a:t>0,1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mHz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hasta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alrededor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2 KHz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dirty="0">
                          <a:latin typeface="Arial"/>
                          <a:cs typeface="Arial"/>
                        </a:rPr>
                        <a:t>.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250558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7124" y="2535047"/>
            <a:ext cx="20516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7494" y="2505582"/>
            <a:ext cx="16852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3551" y="2535047"/>
            <a:ext cx="2828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13369" y="2505582"/>
            <a:ext cx="20694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zón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5005" y="2812415"/>
            <a:ext cx="54584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ofrece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7441" y="2782950"/>
            <a:ext cx="2400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367151"/>
            <a:ext cx="39446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644519"/>
            <a:ext cx="33274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Efectos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7761" y="3921836"/>
            <a:ext cx="343407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44893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30705" y="4478401"/>
            <a:ext cx="50730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convencional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9572" y="4448936"/>
            <a:ext cx="34944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arroja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1850" y="4755769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60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 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4726304"/>
            <a:ext cx="4518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38650" algn="l"/>
              </a:tabLst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35227" y="5281041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frecuencia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119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2860801" y="5587949"/>
            <a:ext cx="41402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8196" y="5587949"/>
            <a:ext cx="19253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64885" algn="l"/>
                <a:tab pos="8482330" algn="l"/>
              </a:tabLst>
            </a:pPr>
            <a:r>
              <a:rPr sz="1900" b="1" spc="-5" dirty="0">
                <a:latin typeface="Arial"/>
                <a:cs typeface="Arial"/>
              </a:rPr>
              <a:t>34,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	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5836158"/>
            <a:ext cx="4478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8746" y="5865622"/>
            <a:ext cx="30333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89442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1965"/>
            <a:chOff x="789431" y="1124085"/>
            <a:chExt cx="9114790" cy="55619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4502" y="1147572"/>
              <a:ext cx="7714220" cy="553821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02333" y="1147826"/>
            <a:ext cx="2737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mhz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9279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0120" algn="l"/>
              </a:tabLst>
            </a:pPr>
            <a:r>
              <a:rPr sz="1900" b="1" spc="-5" dirty="0">
                <a:latin typeface="Arial"/>
                <a:cs typeface="Arial"/>
              </a:rPr>
              <a:t>Entre	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395730"/>
            <a:ext cx="6659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5817" y="1425194"/>
            <a:ext cx="25469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 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1702562"/>
            <a:ext cx="26295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3219" y="1673098"/>
            <a:ext cx="6151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influyen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58433" y="2257374"/>
            <a:ext cx="1391920" cy="278130"/>
          </a:xfrm>
          <a:custGeom>
            <a:avLst/>
            <a:gdLst/>
            <a:ahLst/>
            <a:cxnLst/>
            <a:rect l="l" t="t" r="r" b="b"/>
            <a:pathLst>
              <a:path w="1391920" h="278130">
                <a:moveTo>
                  <a:pt x="1391412" y="0"/>
                </a:moveTo>
                <a:lnTo>
                  <a:pt x="0" y="0"/>
                </a:lnTo>
                <a:lnTo>
                  <a:pt x="0" y="277672"/>
                </a:lnTo>
                <a:lnTo>
                  <a:pt x="1391412" y="277672"/>
                </a:lnTo>
                <a:lnTo>
                  <a:pt x="13914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63116" y="2257374"/>
            <a:ext cx="17437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99210" algn="l"/>
              </a:tabLst>
            </a:pPr>
            <a:r>
              <a:rPr sz="1900" b="1" spc="-5" dirty="0">
                <a:latin typeface="Arial"/>
                <a:cs typeface="Arial"/>
              </a:rPr>
              <a:t>resp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2228214"/>
            <a:ext cx="2279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</a:tabLst>
            </a:pPr>
            <a:r>
              <a:rPr sz="1900" b="1" spc="-5" dirty="0">
                <a:latin typeface="Arial"/>
                <a:cs typeface="Arial"/>
              </a:rPr>
              <a:t>La	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0627" y="2228214"/>
            <a:ext cx="508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7107" y="2257374"/>
            <a:ext cx="140716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-15" dirty="0">
                <a:latin typeface="Arial"/>
                <a:cs typeface="Arial"/>
              </a:rPr>
              <a:t>ad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32603" y="2228214"/>
            <a:ext cx="27609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1975" algn="l"/>
                <a:tab pos="925194" algn="l"/>
                <a:tab pos="254508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43061" y="2257374"/>
            <a:ext cx="10731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63278" y="2228214"/>
            <a:ext cx="52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6070" algn="l"/>
              </a:tabLst>
            </a:pPr>
            <a:r>
              <a:rPr sz="1900" b="1" spc="-5" dirty="0">
                <a:latin typeface="Arial"/>
                <a:cs typeface="Arial"/>
              </a:rPr>
              <a:t>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2535047"/>
            <a:ext cx="28047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conductividad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1422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55189" y="3089783"/>
            <a:ext cx="7401559" cy="277495"/>
          </a:xfrm>
          <a:custGeom>
            <a:avLst/>
            <a:gdLst/>
            <a:ahLst/>
            <a:cxnLst/>
            <a:rect l="l" t="t" r="r" b="b"/>
            <a:pathLst>
              <a:path w="7401559" h="277495">
                <a:moveTo>
                  <a:pt x="7401433" y="0"/>
                </a:moveTo>
                <a:lnTo>
                  <a:pt x="0" y="0"/>
                </a:lnTo>
                <a:lnTo>
                  <a:pt x="0" y="277367"/>
                </a:lnTo>
                <a:lnTo>
                  <a:pt x="7401433" y="277367"/>
                </a:lnTo>
                <a:lnTo>
                  <a:pt x="74014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06627" y="3060318"/>
            <a:ext cx="9279890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35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influye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mencionados,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 del dieléctrico.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47055"/>
            <a:chOff x="789431" y="1124085"/>
            <a:chExt cx="9114790" cy="56470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876" y="1147597"/>
              <a:ext cx="8839233" cy="562336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425194"/>
            <a:ext cx="228600" cy="2773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7177" y="1425194"/>
            <a:ext cx="23355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683" y="1395730"/>
            <a:ext cx="43535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 </a:t>
            </a:r>
            <a:r>
              <a:rPr sz="1900" b="1" dirty="0">
                <a:latin typeface="Arial"/>
                <a:cs typeface="Arial"/>
              </a:rPr>
              <a:t>tal</a:t>
            </a:r>
            <a:r>
              <a:rPr sz="1900" b="1" spc="-5" dirty="0">
                <a:latin typeface="Arial"/>
                <a:cs typeface="Arial"/>
              </a:rPr>
              <a:t> cual 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conexión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98281" y="1425194"/>
            <a:ext cx="18872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para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21355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83305" y="1702562"/>
            <a:ext cx="62103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03954" y="1702562"/>
            <a:ext cx="10610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46446" y="1673098"/>
            <a:ext cx="1943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4129" y="1702562"/>
            <a:ext cx="30988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simultáneamente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4425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(equipo 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 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tierra)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05582"/>
            <a:ext cx="940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37257" y="2535047"/>
            <a:ext cx="41948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obtenida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19240" y="2505582"/>
            <a:ext cx="38658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software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0736" y="2812415"/>
            <a:ext cx="53613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4729" y="2782950"/>
            <a:ext cx="3388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060318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0246" y="3089783"/>
            <a:ext cx="6419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01850" y="3089783"/>
            <a:ext cx="380492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06389" y="3089783"/>
            <a:ext cx="85851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61933" y="3089783"/>
            <a:ext cx="1100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32472" y="3060318"/>
            <a:ext cx="3155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1450" algn="l"/>
              </a:tabLst>
            </a:pP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omina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337687"/>
            <a:ext cx="1285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contiene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77110" y="3367151"/>
            <a:ext cx="48958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27189" y="3337687"/>
            <a:ext cx="2357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3574415" y="3921836"/>
            <a:ext cx="26981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123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935227" y="3892677"/>
            <a:ext cx="9048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898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36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(cartón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prensado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dentro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9041765" cy="5937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transformador)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barreras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espaciadores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la figura.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57495"/>
            <a:chOff x="789431" y="1124085"/>
            <a:chExt cx="9114790" cy="53574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4804" y="1147631"/>
              <a:ext cx="8920511" cy="533333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428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37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226" y="1147826"/>
            <a:ext cx="33839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Cake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9469" y="1147826"/>
            <a:ext cx="293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“X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5880" y="1118362"/>
            <a:ext cx="40786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3370" algn="l"/>
              </a:tabLst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dos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variables,	”,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748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6194" y="1425194"/>
            <a:ext cx="54184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53185" algn="l"/>
                <a:tab pos="1769110" algn="l"/>
                <a:tab pos="2865755" algn="l"/>
                <a:tab pos="3281679" algn="l"/>
                <a:tab pos="3618229" algn="l"/>
                <a:tab pos="440944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rcen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aje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princ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7381" y="1425194"/>
            <a:ext cx="1727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47584" y="1395730"/>
            <a:ext cx="2635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7495" algn="l"/>
                <a:tab pos="559435" algn="l"/>
                <a:tab pos="813435" algn="l"/>
                <a:tab pos="1898014" algn="l"/>
                <a:tab pos="2419985" algn="l"/>
              </a:tabLst>
            </a:pPr>
            <a:r>
              <a:rPr sz="1900" b="1" spc="-5" dirty="0">
                <a:latin typeface="Arial"/>
                <a:cs typeface="Arial"/>
              </a:rPr>
              <a:t>y	“	”	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10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52222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espaciadores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barreras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0040" y="1702562"/>
            <a:ext cx="44958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19620" y="1702562"/>
            <a:ext cx="27863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combinan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1979930"/>
            <a:ext cx="74434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7915" algn="l"/>
                <a:tab pos="1541145" algn="l"/>
                <a:tab pos="3671570" algn="l"/>
                <a:tab pos="4194175" algn="l"/>
                <a:tab pos="5640705" algn="l"/>
                <a:tab pos="6229985" algn="l"/>
              </a:tabLst>
            </a:pPr>
            <a:r>
              <a:rPr sz="1900" b="1" spc="-5" dirty="0">
                <a:latin typeface="Arial"/>
                <a:cs typeface="Arial"/>
              </a:rPr>
              <a:t>simular	el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mportami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18981" y="1673098"/>
            <a:ext cx="13677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830580">
              <a:lnSpc>
                <a:spcPts val="2180"/>
              </a:lnSpc>
              <a:spcBef>
                <a:spcPts val="250"/>
              </a:spcBef>
              <a:tabLst>
                <a:tab pos="1003935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 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927" y="2534481"/>
            <a:ext cx="8985690" cy="409346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546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6738" y="1147826"/>
            <a:ext cx="60909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encontrar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0401" y="1118362"/>
            <a:ext cx="2204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6480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varían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“X”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“Y”,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8995" y="1395730"/>
            <a:ext cx="5324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simplex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optimización,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37547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dentro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8322" y="2257374"/>
            <a:ext cx="35147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8322" y="2535047"/>
            <a:ext cx="212026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55%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8322" y="2818460"/>
            <a:ext cx="2120265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25%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Acorazado: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3644519"/>
            <a:ext cx="212026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85%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8322" y="3928186"/>
            <a:ext cx="2120265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85%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8322" y="4478401"/>
            <a:ext cx="54438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8322" y="4755769"/>
            <a:ext cx="59690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 es </a:t>
            </a:r>
            <a:r>
              <a:rPr sz="1900" b="1" dirty="0">
                <a:latin typeface="Arial"/>
                <a:cs typeface="Arial"/>
              </a:rPr>
              <a:t>igual </a:t>
            </a:r>
            <a:r>
              <a:rPr sz="1900" b="1" spc="-5" dirty="0">
                <a:latin typeface="Arial"/>
                <a:cs typeface="Arial"/>
              </a:rPr>
              <a:t>a cero,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 equipos </a:t>
            </a:r>
            <a:r>
              <a:rPr sz="1900" b="1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poseen barreras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68322" y="5033136"/>
            <a:ext cx="22542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50%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100%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5558790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54025" algn="l"/>
                <a:tab pos="1283970" algn="l"/>
                <a:tab pos="1710689" algn="l"/>
                <a:tab pos="2807335" algn="l"/>
                <a:tab pos="3169920" algn="l"/>
                <a:tab pos="4119879" algn="l"/>
                <a:tab pos="4559935" algn="l"/>
                <a:tab pos="6489065" algn="l"/>
                <a:tab pos="6931025" algn="l"/>
                <a:tab pos="7298055" algn="l"/>
                <a:tab pos="8394700" algn="l"/>
                <a:tab pos="8836660" algn="l"/>
              </a:tabLst>
            </a:pPr>
            <a:r>
              <a:rPr sz="1900" b="1" spc="-5" dirty="0">
                <a:latin typeface="Arial"/>
                <a:cs typeface="Arial"/>
              </a:rPr>
              <a:t>La	fi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38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pía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ominio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  frecuencia,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15238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323205"/>
            <a:ext cx="904494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canales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simultánea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ejecución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2442" y="1518520"/>
            <a:ext cx="5628898" cy="348210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62088"/>
            <a:ext cx="9266555" cy="69249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10"/>
              </a:lnSpc>
              <a:tabLst>
                <a:tab pos="612775" algn="l"/>
                <a:tab pos="2240915" algn="l"/>
                <a:tab pos="2786380" algn="l"/>
                <a:tab pos="4177665" algn="l"/>
                <a:tab pos="4721225" algn="l"/>
                <a:tab pos="6264275" algn="l"/>
                <a:tab pos="7502525" algn="l"/>
                <a:tab pos="8050530" algn="l"/>
              </a:tabLst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6.3	Ejecución	de	Pru</a:t>
            </a:r>
            <a:r>
              <a:rPr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bas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rr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ente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Alterna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</a:t>
            </a:r>
            <a:r>
              <a:rPr lang="es-AR"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326" y="2403983"/>
            <a:ext cx="5008373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endParaRPr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7901" y="2958719"/>
            <a:ext cx="4809999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r>
              <a:rPr sz="24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 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AC.</a:t>
            </a:r>
            <a:endParaRPr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54198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483991"/>
            <a:ext cx="16471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8298" y="3513454"/>
            <a:ext cx="41306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evaluar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condición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 aislamiento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23329" y="3483991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09693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4068445"/>
            <a:ext cx="55441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900" b="1" i="1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todo</a:t>
            </a:r>
            <a:r>
              <a:rPr sz="1900" b="1" i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1900" b="1" i="1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1201" y="4038981"/>
            <a:ext cx="342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aquellos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316348"/>
            <a:ext cx="4070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 nominal superior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 34,5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kV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9288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531874" y="4900548"/>
            <a:ext cx="26130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4871085"/>
            <a:ext cx="5676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4210" algn="l"/>
              </a:tabLst>
            </a:pPr>
            <a:r>
              <a:rPr sz="1900" b="1" spc="-5" dirty="0">
                <a:latin typeface="Arial"/>
                <a:cs typeface="Arial"/>
              </a:rPr>
              <a:t>Para	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</a:t>
            </a:r>
            <a:r>
              <a:rPr sz="1900" b="1" i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63817" y="4900548"/>
            <a:ext cx="33089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9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debe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exceder</a:t>
            </a:r>
            <a:r>
              <a:rPr sz="19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65%</a:t>
            </a:r>
            <a:r>
              <a:rPr sz="1900" b="1" i="1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5177917"/>
            <a:ext cx="3150870" cy="279400"/>
          </a:xfrm>
          <a:custGeom>
            <a:avLst/>
            <a:gdLst/>
            <a:ahLst/>
            <a:cxnLst/>
            <a:rect l="l" t="t" r="r" b="b"/>
            <a:pathLst>
              <a:path w="3150870" h="279400">
                <a:moveTo>
                  <a:pt x="3150743" y="0"/>
                </a:moveTo>
                <a:lnTo>
                  <a:pt x="0" y="0"/>
                </a:lnTo>
                <a:lnTo>
                  <a:pt x="0" y="278892"/>
                </a:lnTo>
                <a:lnTo>
                  <a:pt x="3150743" y="278892"/>
                </a:lnTo>
                <a:lnTo>
                  <a:pt x="315074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35227" y="5148453"/>
            <a:ext cx="337756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fábrica.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76258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705094"/>
            <a:ext cx="330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  <a:tab pos="798195" algn="l"/>
                <a:tab pos="1862455" algn="l"/>
                <a:tab pos="2484120" algn="l"/>
              </a:tabLst>
            </a:pPr>
            <a:r>
              <a:rPr sz="1900" b="1" spc="-5" dirty="0">
                <a:latin typeface="Arial"/>
                <a:cs typeface="Arial"/>
              </a:rPr>
              <a:t>En	la	prác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66895" y="5734558"/>
            <a:ext cx="5606415" cy="53860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840105" algn="l"/>
                <a:tab pos="1769110" algn="l"/>
                <a:tab pos="2337435" algn="l"/>
                <a:tab pos="2745105" algn="l"/>
                <a:tab pos="3732529" algn="l"/>
                <a:tab pos="4513580" algn="l"/>
                <a:tab pos="532257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	es	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mún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úe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mo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ruti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6011926"/>
            <a:ext cx="1718310" cy="277495"/>
          </a:xfrm>
          <a:custGeom>
            <a:avLst/>
            <a:gdLst/>
            <a:ahLst/>
            <a:cxnLst/>
            <a:rect l="l" t="t" r="r" b="b"/>
            <a:pathLst>
              <a:path w="1718310" h="277495">
                <a:moveTo>
                  <a:pt x="1717802" y="0"/>
                </a:moveTo>
                <a:lnTo>
                  <a:pt x="0" y="0"/>
                </a:lnTo>
                <a:lnTo>
                  <a:pt x="0" y="277368"/>
                </a:lnTo>
                <a:lnTo>
                  <a:pt x="1717802" y="277368"/>
                </a:lnTo>
                <a:lnTo>
                  <a:pt x="17178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5982461"/>
            <a:ext cx="8886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r>
              <a:rPr sz="1900" b="1" dirty="0">
                <a:latin typeface="Arial"/>
                <a:cs typeface="Arial"/>
              </a:rPr>
              <a:t>, </a:t>
            </a: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2228214"/>
            <a:ext cx="1461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8757" y="2257374"/>
            <a:ext cx="73958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</a:t>
            </a:r>
            <a:r>
              <a:rPr sz="1900" b="1" i="1" spc="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4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2505582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08885" y="2535047"/>
            <a:ext cx="3860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75%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10453" y="2505582"/>
            <a:ext cx="3510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060318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31289" y="3089783"/>
            <a:ext cx="1839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99794" algn="l"/>
              </a:tabLst>
            </a:pPr>
            <a:r>
              <a:rPr sz="1900" b="1" spc="-5" dirty="0" err="1">
                <a:latin typeface="Arial"/>
                <a:cs typeface="Arial"/>
              </a:rPr>
              <a:t>p</a:t>
            </a:r>
            <a:r>
              <a:rPr sz="1900" b="1" dirty="0" err="1">
                <a:latin typeface="Arial"/>
                <a:cs typeface="Arial"/>
              </a:rPr>
              <a:t>u</a:t>
            </a:r>
            <a:r>
              <a:rPr sz="1900" b="1" spc="-5" dirty="0" err="1">
                <a:latin typeface="Arial"/>
                <a:cs typeface="Arial"/>
              </a:rPr>
              <a:t>e</a:t>
            </a:r>
            <a:r>
              <a:rPr sz="1900" b="1" dirty="0" err="1">
                <a:latin typeface="Arial"/>
                <a:cs typeface="Arial"/>
              </a:rPr>
              <a:t>d</a:t>
            </a:r>
            <a:r>
              <a:rPr sz="1900" b="1" spc="-5" dirty="0" err="1">
                <a:latin typeface="Arial"/>
                <a:cs typeface="Arial"/>
              </a:rPr>
              <a:t>e</a:t>
            </a:r>
            <a:r>
              <a:rPr lang="es-DO" sz="1900" b="1" dirty="0">
                <a:latin typeface="Arial"/>
                <a:cs typeface="Arial"/>
              </a:rPr>
              <a:t>	</a:t>
            </a:r>
            <a:r>
              <a:rPr sz="1900" b="1" spc="-5" dirty="0" err="1">
                <a:latin typeface="Arial"/>
                <a:cs typeface="Arial"/>
              </a:rPr>
              <a:t>efec</a:t>
            </a:r>
            <a:r>
              <a:rPr sz="1900" b="1" dirty="0" err="1">
                <a:latin typeface="Arial"/>
                <a:cs typeface="Arial"/>
              </a:rPr>
              <a:t>t</a:t>
            </a:r>
            <a:r>
              <a:rPr sz="1900" b="1" spc="-5" dirty="0" err="1">
                <a:latin typeface="Arial"/>
                <a:cs typeface="Arial"/>
              </a:rPr>
              <a:t>u</a:t>
            </a:r>
            <a:r>
              <a:rPr sz="1900" b="1" dirty="0" err="1">
                <a:latin typeface="Arial"/>
                <a:cs typeface="Arial"/>
              </a:rPr>
              <a:t>a</a:t>
            </a:r>
            <a:r>
              <a:rPr sz="1900" b="1" spc="-5" dirty="0" err="1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47415" y="3060318"/>
            <a:ext cx="4320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9285" algn="l"/>
                <a:tab pos="1622425" algn="l"/>
                <a:tab pos="2092960" algn="l"/>
                <a:tab pos="2713355" algn="l"/>
                <a:tab pos="3959225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4357" y="3089783"/>
            <a:ext cx="20288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8500" algn="l"/>
                <a:tab pos="174498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ores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916" y="3391058"/>
            <a:ext cx="17183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67129" y="3354347"/>
            <a:ext cx="1588513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0480" algn="l"/>
              </a:tabLst>
            </a:pPr>
            <a:r>
              <a:rPr lang="es-DO" sz="1900" b="1" spc="-15" dirty="0">
                <a:latin typeface="Arial"/>
                <a:cs typeface="Arial"/>
              </a:rPr>
              <a:t>U</a:t>
            </a:r>
            <a:r>
              <a:rPr sz="1900" b="1" spc="-5" dirty="0" err="1">
                <a:latin typeface="Arial"/>
                <a:cs typeface="Arial"/>
              </a:rPr>
              <a:t>tiliza</a:t>
            </a:r>
            <a:r>
              <a:rPr sz="1900" b="1" dirty="0" err="1">
                <a:latin typeface="Arial"/>
                <a:cs typeface="Arial"/>
              </a:rPr>
              <a:t>n</a:t>
            </a:r>
            <a:r>
              <a:rPr sz="1900" b="1" spc="-5" dirty="0" err="1">
                <a:latin typeface="Arial"/>
                <a:cs typeface="Arial"/>
              </a:rPr>
              <a:t>do</a:t>
            </a:r>
            <a:r>
              <a:rPr lang="es-ES" sz="1900" b="1" spc="-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9249" y="3414896"/>
            <a:ext cx="51917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19810" algn="l"/>
                <a:tab pos="2108200" algn="l"/>
                <a:tab pos="2914650" algn="l"/>
                <a:tab pos="3935729" algn="l"/>
                <a:tab pos="4382135" algn="l"/>
              </a:tabLst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9038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615055"/>
            <a:ext cx="3431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21759" y="3644519"/>
            <a:ext cx="32588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 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 minutos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67625" y="361505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170045"/>
            <a:ext cx="150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52954" y="4199509"/>
            <a:ext cx="248920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1900" b="1" i="1" spc="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900" b="1" i="1" spc="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idéntica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771" y="4170045"/>
            <a:ext cx="2808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3897" y="4199509"/>
            <a:ext cx="189928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900" b="1" i="1" spc="43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4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alto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478401"/>
            <a:ext cx="1475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r>
              <a:rPr sz="1900" b="1" i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DC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0470" y="4478401"/>
            <a:ext cx="36341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excepto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78677" y="4448936"/>
            <a:ext cx="2667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devanado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5003673"/>
            <a:ext cx="2666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129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3653663" y="5033136"/>
            <a:ext cx="63195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10504"/>
            <a:ext cx="12623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64410" y="5281041"/>
            <a:ext cx="4488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7700" y="1233174"/>
            <a:ext cx="6857999" cy="571659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130</a:t>
            </a:fld>
            <a:endParaRPr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571625"/>
            <a:ext cx="4627373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Factor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228214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C57.12.90-2006,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62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1995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60076-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2004.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060318"/>
            <a:ext cx="2574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4225" algn="l"/>
                <a:tab pos="1568450" algn="l"/>
              </a:tabLst>
            </a:pPr>
            <a:r>
              <a:rPr sz="1900" b="1" spc="-5" dirty="0">
                <a:latin typeface="Arial"/>
                <a:cs typeface="Arial"/>
              </a:rPr>
              <a:t>Tiene	como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finalidad</a:t>
            </a:r>
            <a:endParaRPr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1471" y="3089783"/>
            <a:ext cx="63315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96290" algn="l"/>
                <a:tab pos="1273810" algn="l"/>
                <a:tab pos="2421890" algn="l"/>
                <a:tab pos="3742690" algn="l"/>
                <a:tab pos="4165600" algn="l"/>
                <a:tab pos="4508500" algn="l"/>
                <a:tab pos="5981700" algn="l"/>
              </a:tabLst>
            </a:pP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medir	las	p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é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rd</a:t>
            </a:r>
            <a:r>
              <a:rPr sz="19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existentes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</a:t>
            </a:r>
            <a:r>
              <a:rPr sz="19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9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amien</a:t>
            </a:r>
            <a:r>
              <a:rPr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9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16497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1505" y="3337687"/>
            <a:ext cx="2947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 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prueba.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892677"/>
            <a:ext cx="2888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39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131</a:t>
            </a:fld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3902075" y="3921836"/>
            <a:ext cx="52635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39250" y="3892677"/>
            <a:ext cx="748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170045"/>
            <a:ext cx="1835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5750" y="4199509"/>
            <a:ext cx="359473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CHG,</a:t>
            </a:r>
            <a:r>
              <a:rPr sz="1900" b="1" dirty="0">
                <a:latin typeface="Arial"/>
                <a:cs typeface="Arial"/>
              </a:rPr>
              <a:t> CHL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7277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1301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5101717"/>
            <a:ext cx="5353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CHG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794" y="5072253"/>
            <a:ext cx="1517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9401" y="5101717"/>
            <a:ext cx="14465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-15" dirty="0">
                <a:latin typeface="Arial"/>
                <a:cs typeface="Arial"/>
              </a:rPr>
              <a:t>it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9746" y="5072253"/>
            <a:ext cx="259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15505" y="5101717"/>
            <a:ext cx="26904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93045" y="507225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5350002"/>
            <a:ext cx="3350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representado 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3930" y="5379161"/>
            <a:ext cx="60388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91348" y="5379161"/>
            <a:ext cx="7791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4734" y="5350002"/>
            <a:ext cx="36214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4085" algn="l"/>
              </a:tabLst>
            </a:pPr>
            <a:r>
              <a:rPr sz="1900" b="1" spc="-5" dirty="0">
                <a:latin typeface="Arial"/>
                <a:cs typeface="Arial"/>
              </a:rPr>
              <a:t>)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 t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r, 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38718" y="5379161"/>
            <a:ext cx="11938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element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19309" y="535000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04836" y="5934202"/>
            <a:ext cx="2699385" cy="279400"/>
          </a:xfrm>
          <a:custGeom>
            <a:avLst/>
            <a:gdLst/>
            <a:ahLst/>
            <a:cxnLst/>
            <a:rect l="l" t="t" r="r" b="b"/>
            <a:pathLst>
              <a:path w="2699384" h="279400">
                <a:moveTo>
                  <a:pt x="2699257" y="0"/>
                </a:moveTo>
                <a:lnTo>
                  <a:pt x="0" y="0"/>
                </a:lnTo>
                <a:lnTo>
                  <a:pt x="0" y="278892"/>
                </a:lnTo>
                <a:lnTo>
                  <a:pt x="2699257" y="278892"/>
                </a:lnTo>
                <a:lnTo>
                  <a:pt x="26992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96197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47927" y="5934202"/>
            <a:ext cx="50990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CLG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2410" y="5904738"/>
            <a:ext cx="1518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6542" y="5934202"/>
            <a:ext cx="144843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acitancia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9934" y="5904738"/>
            <a:ext cx="542417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97572" y="6490411"/>
            <a:ext cx="2586990" cy="277495"/>
          </a:xfrm>
          <a:custGeom>
            <a:avLst/>
            <a:gdLst/>
            <a:ahLst/>
            <a:cxnLst/>
            <a:rect l="l" t="t" r="r" b="b"/>
            <a:pathLst>
              <a:path w="2586990" h="277495">
                <a:moveTo>
                  <a:pt x="2586481" y="0"/>
                </a:moveTo>
                <a:lnTo>
                  <a:pt x="0" y="0"/>
                </a:lnTo>
                <a:lnTo>
                  <a:pt x="0" y="277368"/>
                </a:lnTo>
                <a:lnTo>
                  <a:pt x="2586481" y="277368"/>
                </a:lnTo>
                <a:lnTo>
                  <a:pt x="258648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518233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47927" y="6490411"/>
            <a:ext cx="49593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CHL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7838" y="6460947"/>
            <a:ext cx="15284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representa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81782" y="6490411"/>
            <a:ext cx="1448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acitancia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84319" y="6460947"/>
            <a:ext cx="508000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AT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4555" y="1178683"/>
            <a:ext cx="4588853" cy="3623223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132</a:t>
            </a:fld>
            <a:endParaRPr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2500" y="1987550"/>
            <a:ext cx="6324600" cy="487137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627948"/>
            <a:ext cx="4439031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Conexiones para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4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Prueba.</a:t>
            </a:r>
            <a:endParaRPr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21661" y="2257374"/>
            <a:ext cx="15551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5749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4066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	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independientemente,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58305" y="2257374"/>
            <a:ext cx="107442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ings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3844" y="2228214"/>
            <a:ext cx="737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13978" y="2228214"/>
            <a:ext cx="1270304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36080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primario,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43171" y="2505582"/>
            <a:ext cx="2372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caso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97177" y="3089783"/>
            <a:ext cx="4760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delta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060318"/>
            <a:ext cx="6946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88585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sentido.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7177" y="3644519"/>
            <a:ext cx="5659755" cy="277495"/>
          </a:xfrm>
          <a:custGeom>
            <a:avLst/>
            <a:gdLst/>
            <a:ahLst/>
            <a:cxnLst/>
            <a:rect l="l" t="t" r="r" b="b"/>
            <a:pathLst>
              <a:path w="5659755" h="277495">
                <a:moveTo>
                  <a:pt x="5659247" y="0"/>
                </a:moveTo>
                <a:lnTo>
                  <a:pt x="0" y="0"/>
                </a:lnTo>
                <a:lnTo>
                  <a:pt x="0" y="277367"/>
                </a:lnTo>
                <a:lnTo>
                  <a:pt x="5659247" y="277367"/>
                </a:lnTo>
                <a:lnTo>
                  <a:pt x="565924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615055"/>
            <a:ext cx="611441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7626" y="4199509"/>
            <a:ext cx="31159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4170045"/>
            <a:ext cx="7364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31622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	,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24061" y="4199509"/>
            <a:ext cx="134874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97761" y="4478401"/>
            <a:ext cx="14097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60294" y="4448936"/>
            <a:ext cx="2625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41898" y="4478401"/>
            <a:ext cx="25368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65769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69212" y="5033136"/>
            <a:ext cx="228600" cy="277495"/>
          </a:xfrm>
          <a:custGeom>
            <a:avLst/>
            <a:gdLst/>
            <a:ahLst/>
            <a:cxnLst/>
            <a:rect l="l" t="t" r="r" b="b"/>
            <a:pathLst>
              <a:path w="228600" h="277495">
                <a:moveTo>
                  <a:pt x="228600" y="0"/>
                </a:moveTo>
                <a:lnTo>
                  <a:pt x="0" y="0"/>
                </a:lnTo>
                <a:lnTo>
                  <a:pt x="0" y="277368"/>
                </a:lnTo>
                <a:lnTo>
                  <a:pt x="228600" y="277368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938782" y="5033136"/>
            <a:ext cx="3685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6512" y="5003673"/>
            <a:ext cx="5166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446722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68160" y="5033136"/>
            <a:ext cx="26079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desconectarse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X0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19793" y="5003673"/>
            <a:ext cx="965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85061" y="5281041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97405" y="5310504"/>
            <a:ext cx="61302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bushings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fase.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97761" y="5865622"/>
            <a:ext cx="4404995" cy="277495"/>
          </a:xfrm>
          <a:custGeom>
            <a:avLst/>
            <a:gdLst/>
            <a:ahLst/>
            <a:cxnLst/>
            <a:rect l="l" t="t" r="r" b="b"/>
            <a:pathLst>
              <a:path w="4404995" h="277495">
                <a:moveTo>
                  <a:pt x="4404995" y="0"/>
                </a:moveTo>
                <a:lnTo>
                  <a:pt x="0" y="0"/>
                </a:lnTo>
                <a:lnTo>
                  <a:pt x="0" y="277368"/>
                </a:lnTo>
                <a:lnTo>
                  <a:pt x="4404995" y="277368"/>
                </a:lnTo>
                <a:lnTo>
                  <a:pt x="44049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156512" y="5836158"/>
            <a:ext cx="882777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0665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Si los bobinados no se </a:t>
            </a:r>
            <a:r>
              <a:rPr sz="1900" b="1" dirty="0">
                <a:latin typeface="Arial"/>
                <a:cs typeface="Arial"/>
              </a:rPr>
              <a:t>cortocircuitan, </a:t>
            </a:r>
            <a:r>
              <a:rPr sz="1900" b="1" spc="-5" dirty="0">
                <a:latin typeface="Arial"/>
                <a:cs typeface="Arial"/>
              </a:rPr>
              <a:t>la inductancia de los mismos será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introducida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total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mayor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072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diagrama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vectorial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explica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7778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5720334"/>
            <a:ext cx="904938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Se observa </a:t>
            </a: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el incremento de la corriente inductiva reduce el </a:t>
            </a:r>
            <a:r>
              <a:rPr sz="1900" b="1" spc="-10" dirty="0">
                <a:latin typeface="Arial"/>
                <a:cs typeface="Arial"/>
              </a:rPr>
              <a:t>valor </a:t>
            </a:r>
            <a:r>
              <a:rPr sz="1900" b="1" spc="-5" dirty="0">
                <a:latin typeface="Arial"/>
                <a:cs typeface="Arial"/>
              </a:rPr>
              <a:t>efectivo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capacitiva,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total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It´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It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ángulo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Θ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 mayor.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3097" y="1596070"/>
            <a:ext cx="4355659" cy="40971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61822" y="1462446"/>
            <a:ext cx="29768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Procedimiento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Prueba.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7284" y="1979930"/>
            <a:ext cx="3275329" cy="277495"/>
          </a:xfrm>
          <a:custGeom>
            <a:avLst/>
            <a:gdLst/>
            <a:ahLst/>
            <a:cxnLst/>
            <a:rect l="l" t="t" r="r" b="b"/>
            <a:pathLst>
              <a:path w="3275329" h="277494">
                <a:moveTo>
                  <a:pt x="3275330" y="0"/>
                </a:moveTo>
                <a:lnTo>
                  <a:pt x="0" y="0"/>
                </a:lnTo>
                <a:lnTo>
                  <a:pt x="0" y="277367"/>
                </a:lnTo>
                <a:lnTo>
                  <a:pt x="3275330" y="277367"/>
                </a:lnTo>
                <a:lnTo>
                  <a:pt x="327533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1418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9698" y="1979930"/>
            <a:ext cx="32727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8240" y="1950466"/>
            <a:ext cx="3834129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el lado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374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69942" y="2535047"/>
            <a:ext cx="35667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24038" y="2505582"/>
            <a:ext cx="43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3750" y="2535047"/>
            <a:ext cx="10579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ará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28809" y="2505582"/>
            <a:ext cx="456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812415"/>
            <a:ext cx="860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2073" y="2782950"/>
            <a:ext cx="1658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5939" y="2812415"/>
            <a:ext cx="29508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3956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3337687"/>
            <a:ext cx="535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017" y="3367151"/>
            <a:ext cx="16751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59582" y="3337687"/>
            <a:ext cx="1236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66539" y="3367151"/>
            <a:ext cx="43427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encima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96350" y="3337687"/>
            <a:ext cx="1087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644519"/>
            <a:ext cx="777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15894" y="3644519"/>
            <a:ext cx="2211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79777" y="3615055"/>
            <a:ext cx="3714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3470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9212" y="4199509"/>
            <a:ext cx="880364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modos: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97761" y="4478401"/>
            <a:ext cx="9118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Guarda.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9212" y="4755769"/>
            <a:ext cx="73501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9212" y="5033136"/>
            <a:ext cx="75330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 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 + </a:t>
            </a:r>
            <a:r>
              <a:rPr sz="1900" b="1" dirty="0">
                <a:latin typeface="Arial"/>
                <a:cs typeface="Arial"/>
              </a:rPr>
              <a:t>CHG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9212" y="5310504"/>
            <a:ext cx="7002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935227" y="5836158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incluir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42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modo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 de 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7684" y="1979799"/>
            <a:ext cx="7011484" cy="474104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055" y="1425063"/>
            <a:ext cx="6862636" cy="53262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0491" y="1424941"/>
            <a:ext cx="7394638" cy="52468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30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4398" y="1147826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1585" y="1118362"/>
            <a:ext cx="3234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3901" y="1147826"/>
            <a:ext cx="339915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intercambiar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025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7933" y="1395730"/>
            <a:ext cx="4930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 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1950466"/>
            <a:ext cx="3535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7761" y="2257374"/>
            <a:ext cx="7355840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2541092"/>
            <a:ext cx="7505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+ CLG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2818460"/>
            <a:ext cx="69748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CLG.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095828"/>
            <a:ext cx="736854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0723"/>
            <a:ext cx="196214" cy="18372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613530"/>
            <a:ext cx="4398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caso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ejecute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75783" y="3644519"/>
            <a:ext cx="3602354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64930" y="3613530"/>
            <a:ext cx="1020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-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877436"/>
            <a:ext cx="113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deben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7570" y="3908120"/>
            <a:ext cx="6024245" cy="2628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0"/>
              </a:lnSpc>
            </a:pPr>
            <a:r>
              <a:rPr sz="1800" b="1" spc="-5" dirty="0">
                <a:latin typeface="Arial"/>
                <a:cs typeface="Arial"/>
              </a:rPr>
              <a:t>cortocircuitados</a:t>
            </a:r>
            <a:r>
              <a:rPr sz="1800" b="1" spc="2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2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terminales</a:t>
            </a:r>
            <a:r>
              <a:rPr sz="1800" b="1" spc="2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2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25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51697" y="3877436"/>
            <a:ext cx="497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1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26754" y="3908120"/>
            <a:ext cx="1158875" cy="2628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0"/>
              </a:lnSpc>
            </a:pPr>
            <a:r>
              <a:rPr sz="1800" b="1" dirty="0">
                <a:latin typeface="Arial"/>
                <a:cs typeface="Arial"/>
              </a:rPr>
              <a:t>conecta</a:t>
            </a:r>
            <a:r>
              <a:rPr sz="1800" b="1" spc="1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170553"/>
            <a:ext cx="4229735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segundo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cable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BT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este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20919" y="4170553"/>
            <a:ext cx="1346835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10" dirty="0">
                <a:latin typeface="Arial"/>
                <a:cs typeface="Arial"/>
              </a:rPr>
              <a:t>sin</a:t>
            </a:r>
            <a:r>
              <a:rPr sz="1800" b="1" spc="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importar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64963" y="4139565"/>
            <a:ext cx="4820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8450" algn="l"/>
              </a:tabLst>
            </a:pPr>
            <a:r>
              <a:rPr sz="1800" b="1" dirty="0">
                <a:latin typeface="Arial"/>
                <a:cs typeface="Arial"/>
              </a:rPr>
              <a:t>,	</a:t>
            </a: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inyección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1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hace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434204"/>
            <a:ext cx="471805" cy="2622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lado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70405" y="4403217"/>
            <a:ext cx="3084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 alta</a:t>
            </a:r>
            <a:r>
              <a:rPr sz="1800" b="1" dirty="0">
                <a:latin typeface="Arial"/>
                <a:cs typeface="Arial"/>
              </a:rPr>
              <a:t> 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 </a:t>
            </a:r>
            <a:r>
              <a:rPr sz="1800" b="1" spc="-5" dirty="0">
                <a:latin typeface="Arial"/>
                <a:cs typeface="Arial"/>
              </a:rPr>
              <a:t>el 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999735"/>
            <a:ext cx="196214" cy="18313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4942713"/>
            <a:ext cx="4150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821055" algn="l"/>
                <a:tab pos="1771650" algn="l"/>
                <a:tab pos="2442845" algn="l"/>
                <a:tab pos="3404235" algn="l"/>
                <a:tab pos="3858260" algn="l"/>
              </a:tabLst>
            </a:pPr>
            <a:r>
              <a:rPr sz="1800" b="1" dirty="0">
                <a:latin typeface="Arial"/>
                <a:cs typeface="Arial"/>
              </a:rPr>
              <a:t>Si	</a:t>
            </a:r>
            <a:r>
              <a:rPr sz="1800" b="1" spc="-5" dirty="0">
                <a:latin typeface="Arial"/>
                <a:cs typeface="Arial"/>
              </a:rPr>
              <a:t>el	equ</a:t>
            </a:r>
            <a:r>
              <a:rPr sz="1800" b="1" spc="5" dirty="0">
                <a:latin typeface="Arial"/>
                <a:cs typeface="Arial"/>
              </a:rPr>
              <a:t>i</a:t>
            </a:r>
            <a:r>
              <a:rPr sz="1800" b="1" dirty="0">
                <a:latin typeface="Arial"/>
                <a:cs typeface="Arial"/>
              </a:rPr>
              <a:t>po	bajo	</a:t>
            </a:r>
            <a:r>
              <a:rPr sz="1800" b="1" spc="-5" dirty="0">
                <a:latin typeface="Arial"/>
                <a:cs typeface="Arial"/>
              </a:rPr>
              <a:t>prue</a:t>
            </a:r>
            <a:r>
              <a:rPr sz="1800" b="1" spc="-15" dirty="0">
                <a:latin typeface="Arial"/>
                <a:cs typeface="Arial"/>
              </a:rPr>
              <a:t>b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dirty="0">
                <a:latin typeface="Arial"/>
                <a:cs typeface="Arial"/>
              </a:rPr>
              <a:t>	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140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5278246" y="4973701"/>
            <a:ext cx="3759200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  <a:tabLst>
                <a:tab pos="2246630" algn="l"/>
                <a:tab pos="2856230" algn="l"/>
              </a:tabLst>
            </a:pP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utot</a:t>
            </a:r>
            <a:r>
              <a:rPr sz="1800" b="1" spc="-5" dirty="0">
                <a:latin typeface="Arial"/>
                <a:cs typeface="Arial"/>
              </a:rPr>
              <a:t>r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-5" dirty="0">
                <a:latin typeface="Arial"/>
                <a:cs typeface="Arial"/>
              </a:rPr>
              <a:t>nsform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10" dirty="0">
                <a:latin typeface="Arial"/>
                <a:cs typeface="Arial"/>
              </a:rPr>
              <a:t>d</a:t>
            </a:r>
            <a:r>
              <a:rPr sz="1800" b="1" spc="-5" dirty="0">
                <a:latin typeface="Arial"/>
                <a:cs typeface="Arial"/>
              </a:rPr>
              <a:t>or</a:t>
            </a:r>
            <a:r>
              <a:rPr sz="1800" b="1" dirty="0">
                <a:latin typeface="Arial"/>
                <a:cs typeface="Arial"/>
              </a:rPr>
              <a:t>	con	</a:t>
            </a:r>
            <a:r>
              <a:rPr sz="1800" b="1" spc="-5" dirty="0">
                <a:latin typeface="Arial"/>
                <a:cs typeface="Arial"/>
              </a:rPr>
              <a:t>te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dirty="0">
                <a:latin typeface="Arial"/>
                <a:cs typeface="Arial"/>
              </a:rPr>
              <a:t>i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io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24366" y="4942713"/>
            <a:ext cx="96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7495" algn="l"/>
              </a:tabLst>
            </a:pPr>
            <a:r>
              <a:rPr sz="1800" b="1" dirty="0">
                <a:latin typeface="Arial"/>
                <a:cs typeface="Arial"/>
              </a:rPr>
              <a:t>,	</a:t>
            </a:r>
            <a:r>
              <a:rPr sz="1800" b="1" spc="-5" dirty="0">
                <a:latin typeface="Arial"/>
                <a:cs typeface="Arial"/>
              </a:rPr>
              <a:t>deb</a:t>
            </a:r>
            <a:r>
              <a:rPr sz="1800" b="1" spc="-20" dirty="0">
                <a:latin typeface="Arial"/>
                <a:cs typeface="Arial"/>
              </a:rPr>
              <a:t>e</a:t>
            </a:r>
            <a:r>
              <a:rPr sz="1800" b="1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3417570" cy="2622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cortocircuitarse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lado</a:t>
            </a:r>
            <a:r>
              <a:rPr sz="1800" b="1" spc="40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59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AT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81195" y="5237353"/>
            <a:ext cx="1449705" cy="2622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3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32372" y="5206365"/>
            <a:ext cx="394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efectuar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0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respecto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5468873"/>
            <a:ext cx="536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terciario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obteniéndose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siguientes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resultados: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97761" y="5763514"/>
            <a:ext cx="6974840" cy="26606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modo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UST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obtiene</a:t>
            </a:r>
            <a:r>
              <a:rPr sz="1800" b="1" spc="-5" dirty="0">
                <a:latin typeface="Arial"/>
                <a:cs typeface="Arial"/>
              </a:rPr>
              <a:t> como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capacitancia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CHT.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97761" y="6029008"/>
            <a:ext cx="7159625" cy="2641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GST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Tierra 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obtiene</a:t>
            </a:r>
            <a:r>
              <a:rPr sz="1800" b="1" spc="-5" dirty="0">
                <a:latin typeface="Arial"/>
                <a:cs typeface="Arial"/>
              </a:rPr>
              <a:t> como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CHT+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CHG.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397761" y="6292609"/>
            <a:ext cx="6647180" cy="2590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GST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Guarda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obtiene </a:t>
            </a:r>
            <a:r>
              <a:rPr sz="1800" b="1" spc="-5" dirty="0">
                <a:latin typeface="Arial"/>
                <a:cs typeface="Arial"/>
              </a:rPr>
              <a:t>como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CHG.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6988809" cy="26225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Junto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valores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correspondientes</a:t>
            </a:r>
            <a:r>
              <a:rPr sz="1800" b="1" spc="-5" dirty="0">
                <a:latin typeface="Arial"/>
                <a:cs typeface="Arial"/>
              </a:rPr>
              <a:t> de factor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potencia.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3886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80490"/>
            <a:ext cx="90481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Intercambiando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42134"/>
            <a:ext cx="735012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5" dirty="0">
                <a:latin typeface="Arial"/>
                <a:cs typeface="Arial"/>
              </a:rPr>
              <a:t> 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525852"/>
            <a:ext cx="757237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+ CTG.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2804744"/>
            <a:ext cx="697484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CTG.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819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3323971"/>
            <a:ext cx="8489315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registrar 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autotransformadores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derivación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36915"/>
            <a:ext cx="208914" cy="1943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4913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046729" y="4463160"/>
            <a:ext cx="4301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autotransformador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posea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141</a:t>
            </a:fld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935227" y="4433697"/>
            <a:ext cx="649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1223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80681" y="4463160"/>
            <a:ext cx="24923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 medirse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4740529"/>
            <a:ext cx="48520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7009" y="4711065"/>
            <a:ext cx="4196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cortocircuitando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4988433"/>
            <a:ext cx="8020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97849" y="1204461"/>
            <a:ext cx="3809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Interpretación</a:t>
            </a:r>
            <a:r>
              <a:rPr sz="19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900" b="1" i="1" spc="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Mediciones.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57729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548638"/>
            <a:ext cx="23475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09575" algn="l"/>
                <a:tab pos="1192530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mejor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spc="5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0839" y="1519174"/>
            <a:ext cx="2923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9595" algn="l"/>
                <a:tab pos="1409065" algn="l"/>
                <a:tab pos="2313305" algn="l"/>
                <a:tab pos="270954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existir,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51980" y="1548638"/>
            <a:ext cx="20459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24890" algn="l"/>
              </a:tabLst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histórico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2885" y="1519174"/>
            <a:ext cx="1373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640" algn="l"/>
              </a:tabLst>
            </a:pPr>
            <a:r>
              <a:rPr sz="1900" b="1" spc="-5" dirty="0">
                <a:latin typeface="Arial"/>
                <a:cs typeface="Arial"/>
              </a:rPr>
              <a:t>de	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796542"/>
            <a:ext cx="5144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anteriores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40978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380818"/>
            <a:ext cx="2818765" cy="278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Variaciones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6034" y="2351658"/>
            <a:ext cx="6148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629026"/>
            <a:ext cx="7009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referidas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ambas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7990" y="2658491"/>
            <a:ext cx="19253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935859"/>
            <a:ext cx="12198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21738" y="2906394"/>
            <a:ext cx="15024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51912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490595"/>
            <a:ext cx="9290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ejemplo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461131"/>
            <a:ext cx="2708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0020" algn="l"/>
              </a:tabLst>
            </a:pPr>
            <a:r>
              <a:rPr sz="1900" b="1" spc="-5" dirty="0">
                <a:latin typeface="Arial"/>
                <a:cs typeface="Arial"/>
              </a:rPr>
              <a:t>Por	,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7483" y="3490595"/>
            <a:ext cx="1229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8283" y="3461131"/>
            <a:ext cx="1268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8453" y="3490595"/>
            <a:ext cx="2393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verdadero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02445" y="3461131"/>
            <a:ext cx="1080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767963"/>
            <a:ext cx="363727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compensación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72127" y="3738499"/>
            <a:ext cx="5031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así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usuario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77145" y="3767912"/>
            <a:ext cx="2959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no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045585"/>
            <a:ext cx="145923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 tablas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0338" y="4016121"/>
            <a:ext cx="5951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ni </a:t>
            </a:r>
            <a:r>
              <a:rPr sz="1900" b="1" spc="-5" dirty="0">
                <a:latin typeface="Arial"/>
                <a:cs typeface="Arial"/>
              </a:rPr>
              <a:t>accede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incluidos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datos.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57238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9584" algn="l"/>
                <a:tab pos="1583055" algn="l"/>
                <a:tab pos="1953260" algn="l"/>
                <a:tab pos="2792095" algn="l"/>
                <a:tab pos="3241675" algn="l"/>
                <a:tab pos="5099685" algn="l"/>
                <a:tab pos="5656580" algn="l"/>
                <a:tab pos="7221855" algn="l"/>
                <a:tab pos="8385175" algn="l"/>
                <a:tab pos="883602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realid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  antigüedad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6222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234744" y="5434025"/>
            <a:ext cx="7924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142</a:t>
            </a:fld>
            <a:endParaRPr dirty="0"/>
          </a:p>
        </p:txBody>
      </p:sp>
      <p:sp>
        <p:nvSpPr>
          <p:cNvPr id="36" name="object 36"/>
          <p:cNvSpPr txBox="1"/>
          <p:nvPr/>
        </p:nvSpPr>
        <p:spPr>
          <a:xfrm>
            <a:off x="935227" y="5404866"/>
            <a:ext cx="1913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1255" algn="l"/>
              </a:tabLst>
            </a:pPr>
            <a:r>
              <a:rPr sz="1900" b="1" spc="-5" dirty="0">
                <a:latin typeface="Arial"/>
                <a:cs typeface="Arial"/>
              </a:rPr>
              <a:t>El	realiza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95854" y="5434025"/>
            <a:ext cx="464439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barrido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500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88377" y="5404866"/>
            <a:ext cx="1343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80678" y="5434025"/>
            <a:ext cx="99250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5711698"/>
            <a:ext cx="1475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átic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29966" y="5711698"/>
            <a:ext cx="3261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duplican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99105" y="5682234"/>
            <a:ext cx="7482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81120" algn="l"/>
              </a:tabLst>
            </a:pPr>
            <a:r>
              <a:rPr sz="1900" b="1" spc="-5" dirty="0">
                <a:latin typeface="Arial"/>
                <a:cs typeface="Arial"/>
              </a:rPr>
              <a:t>que	del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59602"/>
            <a:ext cx="904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9050020" cy="175047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corregirlos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ºC.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cliente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5" dirty="0">
                <a:latin typeface="Arial"/>
                <a:cs typeface="Arial"/>
              </a:rPr>
              <a:t> 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 err="1">
                <a:latin typeface="Arial"/>
                <a:cs typeface="Arial"/>
              </a:rPr>
              <a:t>tablas</a:t>
            </a:r>
            <a:r>
              <a:rPr sz="1900" b="1" spc="-5" dirty="0" smtClean="0">
                <a:latin typeface="Arial"/>
                <a:cs typeface="Arial"/>
              </a:rPr>
              <a:t>.</a:t>
            </a:r>
            <a:endParaRPr lang="es-AR" sz="1900" b="1" spc="-5" dirty="0" smtClean="0">
              <a:latin typeface="Arial"/>
              <a:cs typeface="Arial"/>
            </a:endParaRPr>
          </a:p>
          <a:p>
            <a:pPr marL="12700" marR="6350">
              <a:lnSpc>
                <a:spcPts val="2180"/>
              </a:lnSpc>
              <a:spcBef>
                <a:spcPts val="250"/>
              </a:spcBef>
            </a:pPr>
            <a:endParaRPr sz="1900" dirty="0">
              <a:latin typeface="Arial"/>
              <a:cs typeface="Arial"/>
            </a:endParaRPr>
          </a:p>
          <a:p>
            <a:pPr marL="55244" marR="5080">
              <a:lnSpc>
                <a:spcPts val="2180"/>
              </a:lnSpc>
              <a:spcBef>
                <a:spcPts val="1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contar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referencia, </a:t>
            </a:r>
            <a:r>
              <a:rPr sz="1900" b="1" spc="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 16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guía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cuáles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adecuados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 dirty="0">
              <a:latin typeface="Arial"/>
              <a:cs typeface="Arial"/>
            </a:endParaRPr>
          </a:p>
          <a:p>
            <a:pPr marL="55244">
              <a:lnSpc>
                <a:spcPts val="2135"/>
              </a:lnSpc>
            </a:pP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0101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843778"/>
            <a:ext cx="1458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Nu</a:t>
            </a:r>
            <a:r>
              <a:rPr sz="1900" b="1" spc="20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3142" y="5873242"/>
            <a:ext cx="53409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17195" algn="l"/>
                <a:tab pos="1330325" algn="l"/>
                <a:tab pos="1908810" algn="l"/>
                <a:tab pos="2691765" algn="l"/>
                <a:tab pos="3681095" algn="l"/>
                <a:tab pos="4264660" algn="l"/>
                <a:tab pos="4843145" algn="l"/>
              </a:tabLst>
            </a:pPr>
            <a:r>
              <a:rPr sz="1900" b="1" spc="-5" dirty="0">
                <a:latin typeface="Arial"/>
                <a:cs typeface="Arial"/>
              </a:rPr>
              <a:t>se	insis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ía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0906" y="584377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7069" y="5873242"/>
            <a:ext cx="2959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no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39378" y="5843778"/>
            <a:ext cx="1246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249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3225" y="6139181"/>
            <a:ext cx="3509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absolutos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530" y="6150559"/>
            <a:ext cx="33121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decisiones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1736" y="612109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2084" y="1216307"/>
            <a:ext cx="5839626" cy="4651092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253855" cy="1410970"/>
            <a:chOff x="719455" y="1124085"/>
            <a:chExt cx="9253855" cy="141097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26301" y="1147826"/>
              <a:ext cx="2871470" cy="277495"/>
            </a:xfrm>
            <a:custGeom>
              <a:avLst/>
              <a:gdLst/>
              <a:ahLst/>
              <a:cxnLst/>
              <a:rect l="l" t="t" r="r" b="b"/>
              <a:pathLst>
                <a:path w="2871470" h="277494">
                  <a:moveTo>
                    <a:pt x="287147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871470" y="277367"/>
                  </a:lnTo>
                  <a:lnTo>
                    <a:pt x="287147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47928" y="1425206"/>
              <a:ext cx="9025255" cy="1109980"/>
            </a:xfrm>
            <a:custGeom>
              <a:avLst/>
              <a:gdLst/>
              <a:ahLst/>
              <a:cxnLst/>
              <a:rect l="l" t="t" r="r" b="b"/>
              <a:pathLst>
                <a:path w="9025255" h="1109980">
                  <a:moveTo>
                    <a:pt x="696760" y="832180"/>
                  </a:moveTo>
                  <a:lnTo>
                    <a:pt x="0" y="832180"/>
                  </a:lnTo>
                  <a:lnTo>
                    <a:pt x="0" y="1109840"/>
                  </a:lnTo>
                  <a:lnTo>
                    <a:pt x="696760" y="1109840"/>
                  </a:lnTo>
                  <a:lnTo>
                    <a:pt x="696760" y="832180"/>
                  </a:lnTo>
                  <a:close/>
                </a:path>
                <a:path w="9025255" h="1109980">
                  <a:moveTo>
                    <a:pt x="907084" y="554736"/>
                  </a:moveTo>
                  <a:lnTo>
                    <a:pt x="0" y="554736"/>
                  </a:lnTo>
                  <a:lnTo>
                    <a:pt x="0" y="832091"/>
                  </a:lnTo>
                  <a:lnTo>
                    <a:pt x="907084" y="832091"/>
                  </a:lnTo>
                  <a:lnTo>
                    <a:pt x="907084" y="554736"/>
                  </a:lnTo>
                  <a:close/>
                </a:path>
                <a:path w="9025255" h="1109980">
                  <a:moveTo>
                    <a:pt x="2670683" y="277355"/>
                  </a:moveTo>
                  <a:lnTo>
                    <a:pt x="0" y="277355"/>
                  </a:lnTo>
                  <a:lnTo>
                    <a:pt x="0" y="554723"/>
                  </a:lnTo>
                  <a:lnTo>
                    <a:pt x="2670683" y="554723"/>
                  </a:lnTo>
                  <a:lnTo>
                    <a:pt x="2670683" y="277355"/>
                  </a:lnTo>
                  <a:close/>
                </a:path>
                <a:path w="9025255" h="1109980">
                  <a:moveTo>
                    <a:pt x="4264787" y="832180"/>
                  </a:moveTo>
                  <a:lnTo>
                    <a:pt x="2722499" y="832180"/>
                  </a:lnTo>
                  <a:lnTo>
                    <a:pt x="2722499" y="1109840"/>
                  </a:lnTo>
                  <a:lnTo>
                    <a:pt x="4264787" y="1109840"/>
                  </a:lnTo>
                  <a:lnTo>
                    <a:pt x="4264787" y="832180"/>
                  </a:lnTo>
                  <a:close/>
                </a:path>
                <a:path w="9025255" h="1109980">
                  <a:moveTo>
                    <a:pt x="6150229" y="277355"/>
                  </a:moveTo>
                  <a:lnTo>
                    <a:pt x="5225161" y="277355"/>
                  </a:lnTo>
                  <a:lnTo>
                    <a:pt x="5225161" y="554723"/>
                  </a:lnTo>
                  <a:lnTo>
                    <a:pt x="6150229" y="554723"/>
                  </a:lnTo>
                  <a:lnTo>
                    <a:pt x="6150229" y="277355"/>
                  </a:lnTo>
                  <a:close/>
                </a:path>
                <a:path w="9025255" h="1109980">
                  <a:moveTo>
                    <a:pt x="6634848" y="554736"/>
                  </a:moveTo>
                  <a:lnTo>
                    <a:pt x="1972310" y="554736"/>
                  </a:lnTo>
                  <a:lnTo>
                    <a:pt x="1972310" y="832091"/>
                  </a:lnTo>
                  <a:lnTo>
                    <a:pt x="6634848" y="832091"/>
                  </a:lnTo>
                  <a:lnTo>
                    <a:pt x="6634848" y="554736"/>
                  </a:lnTo>
                  <a:close/>
                </a:path>
                <a:path w="9025255" h="1109980">
                  <a:moveTo>
                    <a:pt x="9024874" y="554736"/>
                  </a:moveTo>
                  <a:lnTo>
                    <a:pt x="8189722" y="554736"/>
                  </a:lnTo>
                  <a:lnTo>
                    <a:pt x="8189722" y="832091"/>
                  </a:lnTo>
                  <a:lnTo>
                    <a:pt x="9024874" y="832091"/>
                  </a:lnTo>
                  <a:lnTo>
                    <a:pt x="9024874" y="554736"/>
                  </a:lnTo>
                  <a:close/>
                </a:path>
                <a:path w="9025255" h="1109980">
                  <a:moveTo>
                    <a:pt x="9024874" y="277355"/>
                  </a:moveTo>
                  <a:lnTo>
                    <a:pt x="8288655" y="277355"/>
                  </a:lnTo>
                  <a:lnTo>
                    <a:pt x="8288655" y="0"/>
                  </a:lnTo>
                  <a:lnTo>
                    <a:pt x="6362065" y="0"/>
                  </a:lnTo>
                  <a:lnTo>
                    <a:pt x="6362065" y="277355"/>
                  </a:lnTo>
                  <a:lnTo>
                    <a:pt x="8246110" y="277355"/>
                  </a:lnTo>
                  <a:lnTo>
                    <a:pt x="8246110" y="554723"/>
                  </a:lnTo>
                  <a:lnTo>
                    <a:pt x="9024874" y="554723"/>
                  </a:lnTo>
                  <a:lnTo>
                    <a:pt x="9024874" y="27735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1118362"/>
            <a:ext cx="9052560" cy="19792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La IEEE std 62 – 1995 </a:t>
            </a:r>
            <a:r>
              <a:rPr sz="1900" b="1" dirty="0">
                <a:latin typeface="Arial"/>
                <a:cs typeface="Arial"/>
              </a:rPr>
              <a:t>indica </a:t>
            </a:r>
            <a:r>
              <a:rPr sz="1900" b="1" spc="-5" dirty="0">
                <a:latin typeface="Arial"/>
                <a:cs typeface="Arial"/>
              </a:rPr>
              <a:t>lo siguiente: Para transformadores nuevos,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debajo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0,5%,</a:t>
            </a:r>
            <a:r>
              <a:rPr sz="1900" b="1" dirty="0">
                <a:latin typeface="Arial"/>
                <a:cs typeface="Arial"/>
              </a:rPr>
              <a:t> para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 viejos, el factor de potencia también debería estar por debajo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0,5%,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entre </a:t>
            </a:r>
            <a:r>
              <a:rPr sz="1900" b="1" dirty="0">
                <a:latin typeface="Arial"/>
                <a:cs typeface="Arial"/>
              </a:rPr>
              <a:t>0,5%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spc="5" dirty="0">
                <a:latin typeface="Arial"/>
                <a:cs typeface="Arial"/>
              </a:rPr>
              <a:t>1% </a:t>
            </a:r>
            <a:r>
              <a:rPr sz="1900" b="1" spc="-5" dirty="0">
                <a:latin typeface="Arial"/>
                <a:cs typeface="Arial"/>
              </a:rPr>
              <a:t>pudieran </a:t>
            </a:r>
            <a:r>
              <a:rPr sz="1900" b="1" dirty="0">
                <a:latin typeface="Arial"/>
                <a:cs typeface="Arial"/>
              </a:rPr>
              <a:t>ser aceptados. </a:t>
            </a:r>
            <a:r>
              <a:rPr sz="1900" b="1" spc="-5" dirty="0">
                <a:latin typeface="Arial"/>
                <a:cs typeface="Arial"/>
              </a:rPr>
              <a:t>Valores por </a:t>
            </a:r>
            <a:r>
              <a:rPr sz="1900" b="1" dirty="0">
                <a:latin typeface="Arial"/>
                <a:cs typeface="Arial"/>
              </a:rPr>
              <a:t>encima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1%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requieren mayor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17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típicos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6700" y="3228488"/>
            <a:ext cx="7696200" cy="370285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53566" y="1147826"/>
            <a:ext cx="1073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587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4170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22072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afecta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4518" y="1118362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24773" y="1147826"/>
            <a:ext cx="1748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425194"/>
            <a:ext cx="26009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superficiales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35807" y="1395730"/>
            <a:ext cx="1456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9939" y="1425194"/>
            <a:ext cx="3749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relativa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80%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2069" y="1395730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1702562"/>
            <a:ext cx="23063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influir notablemente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8350" y="1673098"/>
            <a:ext cx="35356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 el 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228214"/>
            <a:ext cx="1817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33370" y="2257374"/>
            <a:ext cx="614743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sucio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cualquier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60942" y="2228214"/>
            <a:ext cx="9239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2505582"/>
            <a:ext cx="15684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influye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91054" y="2535047"/>
            <a:ext cx="2917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91683" y="2505582"/>
            <a:ext cx="2322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9221" y="2535047"/>
            <a:ext cx="13004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82506" y="2505582"/>
            <a:ext cx="603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1015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05838" y="2812415"/>
            <a:ext cx="20808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factor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3778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4797" y="3367151"/>
            <a:ext cx="50393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interferencia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electromagnética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05753" y="3337687"/>
            <a:ext cx="3575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3615055"/>
            <a:ext cx="1562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65145" y="3644519"/>
            <a:ext cx="12198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recomiend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72027" y="3615055"/>
            <a:ext cx="1458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8059" y="3644519"/>
            <a:ext cx="42449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0333" y="3615055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rs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36"/>
            <a:ext cx="152908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prome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31110" y="3892677"/>
            <a:ext cx="2573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valores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4448936"/>
            <a:ext cx="972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86026" y="4478401"/>
            <a:ext cx="50679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circuito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supresor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31177" y="4448936"/>
            <a:ext cx="28549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4568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cuente con esta opción.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310504"/>
            <a:ext cx="228600" cy="277368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498346" y="5310504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146</a:t>
            </a:fld>
            <a:endParaRPr dirty="0"/>
          </a:p>
        </p:txBody>
      </p:sp>
      <p:sp>
        <p:nvSpPr>
          <p:cNvPr id="49" name="object 49"/>
          <p:cNvSpPr txBox="1"/>
          <p:nvPr/>
        </p:nvSpPr>
        <p:spPr>
          <a:xfrm>
            <a:off x="935227" y="5281041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24380" algn="l"/>
                <a:tab pos="3015615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15890" y="5310504"/>
            <a:ext cx="9944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31204" y="5281041"/>
            <a:ext cx="748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01917" y="5310504"/>
            <a:ext cx="32835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79245" algn="l"/>
              </a:tabLst>
            </a:pP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erferencia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stática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35227" y="5558790"/>
            <a:ext cx="2830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spc="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ida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03015" y="5587873"/>
            <a:ext cx="61829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puesta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47927" y="5865622"/>
            <a:ext cx="8705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712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  <a:tab pos="1999614" algn="l"/>
                <a:tab pos="447802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	no	solo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interferencia,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7530" y="1147826"/>
            <a:ext cx="17957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9020" algn="l"/>
              </a:tabLst>
            </a:pPr>
            <a:r>
              <a:rPr sz="1900" b="1" spc="-5" dirty="0">
                <a:latin typeface="Arial"/>
                <a:cs typeface="Arial"/>
              </a:rPr>
              <a:t>también	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9025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atmosféricas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niebla,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cielo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encapotado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velocidad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777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299714" y="2257374"/>
            <a:ext cx="59607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23060" algn="l"/>
                <a:tab pos="2146935" algn="l"/>
                <a:tab pos="3113405" algn="l"/>
                <a:tab pos="3783329" algn="l"/>
                <a:tab pos="4767580" algn="l"/>
                <a:tab pos="521081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4678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1218" y="2257374"/>
            <a:ext cx="4946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535047"/>
            <a:ext cx="13417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228214"/>
            <a:ext cx="233299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360680" algn="l"/>
                <a:tab pos="1379855" algn="l"/>
                <a:tab pos="1985645" algn="l"/>
              </a:tabLst>
            </a:pPr>
            <a:r>
              <a:rPr sz="1900" b="1" spc="-5" dirty="0">
                <a:latin typeface="Arial"/>
                <a:cs typeface="Arial"/>
              </a:rPr>
              <a:t>A	medida	</a:t>
            </a:r>
            <a:r>
              <a:rPr sz="1900" b="1" dirty="0">
                <a:latin typeface="Arial"/>
                <a:cs typeface="Arial"/>
              </a:rPr>
              <a:t>que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  <a:p>
            <a:pPr marL="152908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7599" y="2505582"/>
            <a:ext cx="1473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1240" algn="l"/>
              </a:tabLst>
            </a:pPr>
            <a:r>
              <a:rPr sz="1900" b="1" spc="-5" dirty="0">
                <a:latin typeface="Arial"/>
                <a:cs typeface="Arial"/>
              </a:rPr>
              <a:t>real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7266" y="2535047"/>
            <a:ext cx="18656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2108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dida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precisa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5456" y="2505582"/>
            <a:ext cx="2896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3895" algn="l"/>
                <a:tab pos="1475740" algn="l"/>
              </a:tabLst>
            </a:pPr>
            <a:r>
              <a:rPr sz="1900" b="1" spc="-5" dirty="0">
                <a:latin typeface="Arial"/>
                <a:cs typeface="Arial"/>
              </a:rPr>
              <a:t>bajo	estas	condiciones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9048115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extremas.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verse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envuelto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climáticas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 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8741" y="4199509"/>
            <a:ext cx="5136515" cy="28511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Utilice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18741" y="4484446"/>
            <a:ext cx="5193030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Garantice 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5033136"/>
            <a:ext cx="228600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249677" y="5033136"/>
            <a:ext cx="2490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modo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5003673"/>
            <a:ext cx="4174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93185" algn="l"/>
              </a:tabLst>
            </a:pP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85283" y="5033136"/>
            <a:ext cx="44329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confiable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circunstancia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93402" y="5003673"/>
            <a:ext cx="290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281041"/>
            <a:ext cx="3470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medición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2907" y="5310504"/>
            <a:ext cx="45605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susceptible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327" y="5865622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5836158"/>
            <a:ext cx="3034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147</a:t>
            </a:fld>
            <a:endParaRPr dirty="0"/>
          </a:p>
        </p:txBody>
      </p:sp>
      <p:sp>
        <p:nvSpPr>
          <p:cNvPr id="34" name="object 34"/>
          <p:cNvSpPr txBox="1"/>
          <p:nvPr/>
        </p:nvSpPr>
        <p:spPr>
          <a:xfrm>
            <a:off x="4022471" y="5865622"/>
            <a:ext cx="17284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raramente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03772" y="5836158"/>
            <a:ext cx="3099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aparece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57818" y="5865622"/>
            <a:ext cx="1028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6142939"/>
            <a:ext cx="22529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6104890" cy="277495"/>
            </a:xfrm>
            <a:custGeom>
              <a:avLst/>
              <a:gdLst/>
              <a:ahLst/>
              <a:cxnLst/>
              <a:rect l="l" t="t" r="r" b="b"/>
              <a:pathLst>
                <a:path w="6104890" h="277494">
                  <a:moveTo>
                    <a:pt x="610450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104509" y="277367"/>
                  </a:lnTo>
                  <a:lnTo>
                    <a:pt x="61045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729932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altas,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crean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19261" y="1147826"/>
            <a:ext cx="165353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0156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24635" algn="l"/>
                <a:tab pos="1952625" algn="l"/>
              </a:tabLst>
            </a:pPr>
            <a:r>
              <a:rPr sz="1900" b="1" spc="-5" dirty="0">
                <a:latin typeface="Arial"/>
                <a:cs typeface="Arial"/>
              </a:rPr>
              <a:t>distribuci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5410" y="1425194"/>
            <a:ext cx="23977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90600" algn="l"/>
                <a:tab pos="1337945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96639" y="1395730"/>
            <a:ext cx="5887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  <a:tab pos="3628390" algn="l"/>
                <a:tab pos="4348480" algn="l"/>
                <a:tab pos="4776470" algn="l"/>
                <a:tab pos="559244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1085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228214"/>
            <a:ext cx="1399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92933" y="2257374"/>
            <a:ext cx="34982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probables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48553" y="2228214"/>
            <a:ext cx="3684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0861" y="2257374"/>
            <a:ext cx="29464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2535047"/>
            <a:ext cx="4114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atmosféricas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42610" y="2535047"/>
            <a:ext cx="1454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3271" y="2505582"/>
            <a:ext cx="4639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35687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muy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3546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9455" y="3367151"/>
            <a:ext cx="388620" cy="277495"/>
            <a:chOff x="719455" y="3367151"/>
            <a:chExt cx="388620" cy="277495"/>
          </a:xfrm>
        </p:grpSpPr>
        <p:sp>
          <p:nvSpPr>
            <p:cNvPr id="26" name="object 26"/>
            <p:cNvSpPr/>
            <p:nvPr/>
          </p:nvSpPr>
          <p:spPr>
            <a:xfrm>
              <a:off x="947928" y="3367151"/>
              <a:ext cx="160020" cy="277495"/>
            </a:xfrm>
            <a:custGeom>
              <a:avLst/>
              <a:gdLst/>
              <a:ahLst/>
              <a:cxnLst/>
              <a:rect l="l" t="t" r="r" b="b"/>
              <a:pathLst>
                <a:path w="160019" h="277495">
                  <a:moveTo>
                    <a:pt x="16001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60019" y="27736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3395895"/>
              <a:ext cx="208914" cy="19439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938526" y="3367151"/>
            <a:ext cx="268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148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255143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680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 err="1">
                <a:latin typeface="Arial"/>
                <a:cs typeface="Arial"/>
              </a:rPr>
              <a:t>es</a:t>
            </a:r>
            <a:r>
              <a:rPr sz="1900" b="1" dirty="0" err="1">
                <a:latin typeface="Arial"/>
                <a:cs typeface="Arial"/>
              </a:rPr>
              <a:t>t</a:t>
            </a:r>
            <a:r>
              <a:rPr sz="1900" b="1" spc="-5" dirty="0" err="1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 err="1">
                <a:latin typeface="Arial"/>
                <a:cs typeface="Arial"/>
              </a:rPr>
              <a:t>pro</a:t>
            </a:r>
            <a:r>
              <a:rPr sz="1900" b="1" dirty="0" err="1">
                <a:latin typeface="Arial"/>
                <a:cs typeface="Arial"/>
              </a:rPr>
              <a:t>b</a:t>
            </a:r>
            <a:r>
              <a:rPr sz="1900" b="1" spc="-20" dirty="0" err="1">
                <a:latin typeface="Arial"/>
                <a:cs typeface="Arial"/>
              </a:rPr>
              <a:t>l</a:t>
            </a:r>
            <a:r>
              <a:rPr sz="1900" b="1" spc="-5" dirty="0" err="1">
                <a:latin typeface="Arial"/>
                <a:cs typeface="Arial"/>
              </a:rPr>
              <a:t>ema</a:t>
            </a:r>
            <a:r>
              <a:rPr lang="es-ES" sz="1900" b="1" spc="-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89427" y="3367152"/>
            <a:ext cx="1255776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32503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7790" y="3367151"/>
            <a:ext cx="102996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7384" y="3337687"/>
            <a:ext cx="721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22084" y="3367151"/>
            <a:ext cx="11372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-2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erficie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11820" y="3337687"/>
            <a:ext cx="2271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726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57295" y="3644519"/>
            <a:ext cx="15748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limpia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18886" y="3615055"/>
            <a:ext cx="2192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asegurar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04125" y="3644519"/>
            <a:ext cx="23685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escaleras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cuerdas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3892677"/>
            <a:ext cx="655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46173" y="3921886"/>
            <a:ext cx="30956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alejados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29098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698176" y="1300262"/>
            <a:ext cx="5163123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Excitación.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02562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88130" y="1702562"/>
            <a:ext cx="4479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C57.12.90,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62-1995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7521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32320" algn="l"/>
              </a:tabLst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0909" y="1702562"/>
            <a:ext cx="1422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59175" y="1979930"/>
            <a:ext cx="1099185" cy="277495"/>
          </a:xfrm>
          <a:custGeom>
            <a:avLst/>
            <a:gdLst/>
            <a:ahLst/>
            <a:cxnLst/>
            <a:rect l="l" t="t" r="r" b="b"/>
            <a:pathLst>
              <a:path w="1099185" h="277494">
                <a:moveTo>
                  <a:pt x="1098803" y="0"/>
                </a:moveTo>
                <a:lnTo>
                  <a:pt x="0" y="0"/>
                </a:lnTo>
                <a:lnTo>
                  <a:pt x="0" y="277367"/>
                </a:lnTo>
                <a:lnTo>
                  <a:pt x="1098803" y="277367"/>
                </a:lnTo>
                <a:lnTo>
                  <a:pt x="109880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47927" y="1979930"/>
            <a:ext cx="1181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excitaci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6310" y="1950466"/>
            <a:ext cx="7134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aquella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mantener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62261" y="1979930"/>
            <a:ext cx="510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7381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magnético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2782950"/>
            <a:ext cx="6235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Circula por 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excitar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 </a:t>
            </a:r>
            <a:r>
              <a:rPr sz="1900" b="1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41374" y="3367151"/>
            <a:ext cx="44710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aplicando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tensión,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337687"/>
            <a:ext cx="7148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75225" algn="l"/>
              </a:tabLst>
            </a:pPr>
            <a:r>
              <a:rPr sz="1900" b="1" spc="-5" dirty="0">
                <a:latin typeface="Arial"/>
                <a:cs typeface="Arial"/>
              </a:rPr>
              <a:t>Se	del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72957" y="3367151"/>
            <a:ext cx="1800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manteniendo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644519"/>
            <a:ext cx="2226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secundario abierto.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170045"/>
            <a:ext cx="4200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1378" y="4199509"/>
            <a:ext cx="47815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provee </a:t>
            </a:r>
            <a:r>
              <a:rPr sz="1900" b="1" spc="-5" dirty="0">
                <a:latin typeface="Arial"/>
                <a:cs typeface="Arial"/>
              </a:rPr>
              <a:t>un medio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4478401"/>
            <a:ext cx="1454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9377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68194" y="4478401"/>
            <a:ext cx="28047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vueltas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72608" y="4478401"/>
            <a:ext cx="206248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4960" y="4478401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46057" y="4448936"/>
            <a:ext cx="113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biles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14398" y="4755769"/>
            <a:ext cx="14878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67585" y="4726304"/>
            <a:ext cx="3109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1164" algn="l"/>
              </a:tabLst>
            </a:pPr>
            <a:r>
              <a:rPr sz="1900" b="1" spc="-5" dirty="0">
                <a:latin typeface="Arial"/>
                <a:cs typeface="Arial"/>
              </a:rPr>
              <a:t>,	graves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32298" y="4755769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97092" y="4726304"/>
            <a:ext cx="575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5281041"/>
            <a:ext cx="7479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expuesto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largo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documento,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25002" y="5310504"/>
            <a:ext cx="9804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11106" y="5281041"/>
            <a:ext cx="375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991990" y="5587949"/>
            <a:ext cx="3232785" cy="278130"/>
          </a:xfrm>
          <a:custGeom>
            <a:avLst/>
            <a:gdLst/>
            <a:ahLst/>
            <a:cxnLst/>
            <a:rect l="l" t="t" r="r" b="b"/>
            <a:pathLst>
              <a:path w="3232784" h="278129">
                <a:moveTo>
                  <a:pt x="3232658" y="0"/>
                </a:moveTo>
                <a:lnTo>
                  <a:pt x="0" y="0"/>
                </a:lnTo>
                <a:lnTo>
                  <a:pt x="0" y="277672"/>
                </a:lnTo>
                <a:lnTo>
                  <a:pt x="3232658" y="277672"/>
                </a:lnTo>
                <a:lnTo>
                  <a:pt x="32326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35227" y="5558790"/>
            <a:ext cx="9046210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</a:t>
            </a:r>
            <a:r>
              <a:rPr sz="1900" b="1" spc="-5" dirty="0">
                <a:latin typeface="Arial"/>
                <a:cs typeface="Arial"/>
              </a:rPr>
              <a:t> 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796917"/>
            <a:ext cx="228600" cy="2773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767453"/>
            <a:ext cx="4926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2296" y="4796917"/>
            <a:ext cx="40405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5074285"/>
            <a:ext cx="43961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9790" algn="l"/>
                <a:tab pos="1546860" algn="l"/>
                <a:tab pos="1883410" algn="l"/>
                <a:tab pos="2477135" algn="l"/>
                <a:tab pos="2882900" algn="l"/>
                <a:tab pos="3587750" algn="l"/>
                <a:tab pos="4074160" algn="l"/>
              </a:tabLst>
            </a:pPr>
            <a:r>
              <a:rPr sz="1900" b="1" spc="-5" dirty="0">
                <a:latin typeface="Arial"/>
                <a:cs typeface="Arial"/>
              </a:rPr>
              <a:t>modo	UST	y	p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35295" y="5044821"/>
            <a:ext cx="4444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54405" algn="l"/>
                <a:tab pos="1666875" algn="l"/>
                <a:tab pos="3788410" algn="l"/>
              </a:tabLst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5322189"/>
            <a:ext cx="6749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autotransformadores),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ya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6525" y="5351729"/>
            <a:ext cx="22161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5629402"/>
            <a:ext cx="113919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21343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6185611"/>
            <a:ext cx="37820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1583" y="6156147"/>
            <a:ext cx="19107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estrella,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5925" y="6185611"/>
            <a:ext cx="10610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8605" y="6156147"/>
            <a:ext cx="2096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5025" y="6462979"/>
            <a:ext cx="1503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neutro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6433515"/>
            <a:ext cx="3016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2335" algn="l"/>
              </a:tabLst>
            </a:pPr>
            <a:r>
              <a:rPr sz="1900" b="1" spc="-5" dirty="0">
                <a:latin typeface="Arial"/>
                <a:cs typeface="Arial"/>
              </a:rPr>
              <a:t>entre	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05707" y="6462979"/>
            <a:ext cx="24422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neutro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desconectado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34709" y="643351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2500" y="1223528"/>
            <a:ext cx="5957710" cy="3535923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054350" y="1425194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4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88529" y="1425194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4">
                <a:moveTo>
                  <a:pt x="1890013" y="0"/>
                </a:moveTo>
                <a:lnTo>
                  <a:pt x="0" y="0"/>
                </a:lnTo>
                <a:lnTo>
                  <a:pt x="0" y="277367"/>
                </a:lnTo>
                <a:lnTo>
                  <a:pt x="1890013" y="277367"/>
                </a:lnTo>
                <a:lnTo>
                  <a:pt x="189001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395730"/>
            <a:ext cx="882332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42364" y="1979930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terminal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533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2545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4122" y="1979930"/>
            <a:ext cx="5080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2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5971" y="1950466"/>
            <a:ext cx="101726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57851" y="1979930"/>
            <a:ext cx="21450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810377" y="2535047"/>
            <a:ext cx="2691765" cy="277495"/>
          </a:xfrm>
          <a:custGeom>
            <a:avLst/>
            <a:gdLst/>
            <a:ahLst/>
            <a:cxnLst/>
            <a:rect l="l" t="t" r="r" b="b"/>
            <a:pathLst>
              <a:path w="2691765" h="277494">
                <a:moveTo>
                  <a:pt x="2691638" y="0"/>
                </a:moveTo>
                <a:lnTo>
                  <a:pt x="0" y="0"/>
                </a:lnTo>
                <a:lnTo>
                  <a:pt x="0" y="277367"/>
                </a:lnTo>
                <a:lnTo>
                  <a:pt x="2691638" y="277367"/>
                </a:lnTo>
                <a:lnTo>
                  <a:pt x="269163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35227" y="2505582"/>
            <a:ext cx="142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15794" y="2535047"/>
            <a:ext cx="31305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BT </a:t>
            </a:r>
            <a:r>
              <a:rPr sz="1900" b="1" spc="-5" dirty="0">
                <a:latin typeface="Arial"/>
                <a:cs typeface="Arial"/>
              </a:rPr>
              <a:t>se encuentra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00827" y="2505582"/>
            <a:ext cx="3529329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 conexión 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83369" y="2535047"/>
            <a:ext cx="802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19056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conectada.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337687"/>
            <a:ext cx="497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85636" y="3367151"/>
            <a:ext cx="3987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posiciones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27622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 cambiador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tomas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4407" y="3615055"/>
            <a:ext cx="6016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19327" y="4199509"/>
            <a:ext cx="9253855" cy="279400"/>
            <a:chOff x="719327" y="4199509"/>
            <a:chExt cx="9253855" cy="279400"/>
          </a:xfrm>
        </p:grpSpPr>
        <p:sp>
          <p:nvSpPr>
            <p:cNvPr id="29" name="object 29"/>
            <p:cNvSpPr/>
            <p:nvPr/>
          </p:nvSpPr>
          <p:spPr>
            <a:xfrm>
              <a:off x="719327" y="4199509"/>
              <a:ext cx="9253855" cy="279400"/>
            </a:xfrm>
            <a:custGeom>
              <a:avLst/>
              <a:gdLst/>
              <a:ahLst/>
              <a:cxnLst/>
              <a:rect l="l" t="t" r="r" b="b"/>
              <a:pathLst>
                <a:path w="9253855" h="279400">
                  <a:moveTo>
                    <a:pt x="9253474" y="0"/>
                  </a:moveTo>
                  <a:lnTo>
                    <a:pt x="0" y="0"/>
                  </a:lnTo>
                  <a:lnTo>
                    <a:pt x="0" y="278891"/>
                  </a:lnTo>
                  <a:lnTo>
                    <a:pt x="9253474" y="278891"/>
                  </a:lnTo>
                  <a:lnTo>
                    <a:pt x="925347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454" y="4213860"/>
              <a:ext cx="208914" cy="20891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9327" y="4199509"/>
            <a:ext cx="925385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Muchos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usuarios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modificando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151</a:t>
            </a:fld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947927" y="4478401"/>
            <a:ext cx="241427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24180" algn="l"/>
                <a:tab pos="1276985" algn="l"/>
                <a:tab pos="1769110" algn="l"/>
              </a:tabLst>
            </a:pPr>
            <a:r>
              <a:rPr sz="1900" b="1" spc="-5" dirty="0">
                <a:latin typeface="Arial"/>
                <a:cs typeface="Arial"/>
              </a:rPr>
              <a:t>de	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95595" y="4478401"/>
            <a:ext cx="3958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61440" algn="l"/>
                <a:tab pos="2375535" algn="l"/>
                <a:tab pos="3094990" algn="l"/>
              </a:tabLst>
            </a:pPr>
            <a:r>
              <a:rPr sz="1900" b="1" spc="-5" dirty="0">
                <a:latin typeface="Arial"/>
                <a:cs typeface="Arial"/>
              </a:rPr>
              <a:t>cambiad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ñ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9497" y="4448936"/>
            <a:ext cx="6635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  <a:tab pos="1129665" algn="l"/>
                <a:tab pos="1704339" algn="l"/>
                <a:tab pos="6147435" algn="l"/>
                <a:tab pos="6421755" algn="l"/>
              </a:tabLst>
            </a:pPr>
            <a:r>
              <a:rPr sz="1900" b="1" spc="-5" dirty="0">
                <a:latin typeface="Arial"/>
                <a:cs typeface="Arial"/>
              </a:rPr>
              <a:t>,	ale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4726304"/>
            <a:ext cx="81127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movimiento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04121" y="4755769"/>
            <a:ext cx="8813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033136"/>
            <a:ext cx="32073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inhabilitar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3261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Interpretación</a:t>
            </a:r>
            <a:r>
              <a:rPr sz="1900" b="1" i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1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trifásicos,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mostrarán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 corrientes iguales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tensión,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12415"/>
            <a:ext cx="60756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0781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41117" y="3367151"/>
            <a:ext cx="21196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78397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6800" algn="l"/>
              </a:tabLst>
            </a:pPr>
            <a:r>
              <a:rPr sz="1900" b="1" spc="-5" dirty="0">
                <a:latin typeface="Arial"/>
                <a:cs typeface="Arial"/>
              </a:rPr>
              <a:t>Diferencias	</a:t>
            </a:r>
            <a:r>
              <a:rPr sz="1900" b="1" dirty="0">
                <a:latin typeface="Arial"/>
                <a:cs typeface="Arial"/>
              </a:rPr>
              <a:t>respecto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0281" y="3367151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sugerir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2010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salida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12694" y="3615055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4170045"/>
            <a:ext cx="203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152</a:t>
            </a:fld>
            <a:endParaRPr dirty="0"/>
          </a:p>
        </p:txBody>
      </p:sp>
      <p:sp>
        <p:nvSpPr>
          <p:cNvPr id="21" name="object 21"/>
          <p:cNvSpPr txBox="1"/>
          <p:nvPr/>
        </p:nvSpPr>
        <p:spPr>
          <a:xfrm>
            <a:off x="3014726" y="4199509"/>
            <a:ext cx="54038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efectuaran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8857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28050" y="4199509"/>
            <a:ext cx="145732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478401"/>
            <a:ext cx="5475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812289" algn="l"/>
                <a:tab pos="2689860" algn="l"/>
                <a:tab pos="3431540" algn="l"/>
                <a:tab pos="5072380" algn="l"/>
              </a:tabLst>
            </a:pPr>
            <a:r>
              <a:rPr sz="1900" b="1" spc="-5" dirty="0">
                <a:latin typeface="Arial"/>
                <a:cs typeface="Arial"/>
              </a:rPr>
              <a:t>transformador	puede	estar	magnetizado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0325" y="4448936"/>
            <a:ext cx="734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96277" y="4478401"/>
            <a:ext cx="2689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63625" algn="l"/>
                <a:tab pos="2393315" algn="l"/>
              </a:tabLst>
            </a:pPr>
            <a:r>
              <a:rPr sz="1900" b="1" spc="-5" dirty="0">
                <a:latin typeface="Arial"/>
                <a:cs typeface="Arial"/>
              </a:rPr>
              <a:t>originar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4594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magnetización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41898" y="4755769"/>
            <a:ext cx="209296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34605" y="4755769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5033136"/>
            <a:ext cx="4794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desmagnetizar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03768" y="5033136"/>
            <a:ext cx="6400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99201" y="5003673"/>
            <a:ext cx="4185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057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	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5281041"/>
            <a:ext cx="9046845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953769" algn="l"/>
                <a:tab pos="1598930" algn="l"/>
                <a:tab pos="2578100" algn="l"/>
                <a:tab pos="3641090" algn="l"/>
                <a:tab pos="4059554" algn="l"/>
                <a:tab pos="5259070" algn="l"/>
                <a:tab pos="5677535" algn="l"/>
                <a:tab pos="7072630" algn="l"/>
                <a:tab pos="7491095" algn="l"/>
                <a:tab pos="8752205" algn="l"/>
              </a:tabLst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Megger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desmagnetización).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11159" y="1183330"/>
            <a:ext cx="9042145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Relación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4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Transformación,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TTR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77566" y="1425194"/>
            <a:ext cx="2361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C57.12.90-2006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395730"/>
            <a:ext cx="4371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90695" algn="l"/>
              </a:tabLst>
            </a:pPr>
            <a:r>
              <a:rPr sz="1900" b="1" spc="-5" dirty="0">
                <a:latin typeface="Arial"/>
                <a:cs typeface="Arial"/>
              </a:rPr>
              <a:t>Solici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1950466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acuerdo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6.2.3,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9316" y="2257374"/>
            <a:ext cx="41243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error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4508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27855" algn="l"/>
              </a:tabLst>
            </a:pPr>
            <a:r>
              <a:rPr sz="1900" b="1" spc="-5" dirty="0">
                <a:latin typeface="Arial"/>
                <a:cs typeface="Arial"/>
              </a:rPr>
              <a:t>el	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3527" y="2257374"/>
            <a:ext cx="43592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espiras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535047"/>
            <a:ext cx="90379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cortocircuitadas,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conexiones,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tomas,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812415"/>
            <a:ext cx="41655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23336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615055"/>
            <a:ext cx="19424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1385" y="3644519"/>
            <a:ext cx="2554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57.13.1-2006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7778" y="3615055"/>
            <a:ext cx="4385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448936"/>
            <a:ext cx="1379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153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2380742" y="4478401"/>
            <a:ext cx="44875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finalidad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correcta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3056" y="4448936"/>
            <a:ext cx="2101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02597" y="4478401"/>
            <a:ext cx="8705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755769"/>
            <a:ext cx="30854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0439" y="4726304"/>
            <a:ext cx="2906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efectuar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97761" y="5310504"/>
            <a:ext cx="75907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fija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arbitraria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97761" y="5587949"/>
            <a:ext cx="857504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BT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26361" y="5865622"/>
            <a:ext cx="77247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120,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480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97761" y="6142990"/>
            <a:ext cx="8575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la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5" dirty="0">
                <a:latin typeface="Arial"/>
                <a:cs typeface="Arial"/>
              </a:rPr>
              <a:t> terminal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correspondiente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BT, tal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26361" y="6420307"/>
            <a:ext cx="392937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-5" dirty="0">
                <a:latin typeface="Arial"/>
                <a:cs typeface="Arial"/>
              </a:rPr>
              <a:t> se observa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figura 45.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967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38853"/>
            <a:ext cx="9048750" cy="14262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V1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V2,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adyacentes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marL="12700" marR="6350">
              <a:lnSpc>
                <a:spcPts val="2200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V1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V2,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significa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adyacentes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2857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9152" y="1565051"/>
            <a:ext cx="6023903" cy="289918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47548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762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 alternativa, es una prueba donde se utiliza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 DC con tensión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 negativo de la batería se conecta a uno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terminales de AT, H1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 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dejando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alta suelto.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voltímetro analógico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terminal negativo en X1 o X2,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conectó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la aguja del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voltímetro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mueve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lado positivo, la polaridad asumida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 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incorrecta.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que facilita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esta prueba,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basta con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conectar apropiadamente terminales de alta y baja adyacentes y un indicador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polaridad </a:t>
            </a:r>
            <a:r>
              <a:rPr sz="1900" b="1" spc="-5" dirty="0">
                <a:latin typeface="Arial"/>
                <a:cs typeface="Arial"/>
              </a:rPr>
              <a:t>correcta. Ver figura 46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86635" y="2252021"/>
            <a:ext cx="5577796" cy="40842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14178" y="1299300"/>
            <a:ext cx="4505199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Tensión Inducida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1887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566" y="1702562"/>
            <a:ext cx="5687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-5" dirty="0">
                <a:latin typeface="Arial"/>
                <a:cs typeface="Arial"/>
              </a:rPr>
              <a:t> C57.12.80-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1978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C57.12.00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2006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9455" y="2257374"/>
            <a:ext cx="3088640" cy="278130"/>
            <a:chOff x="719455" y="2257374"/>
            <a:chExt cx="3088640" cy="278130"/>
          </a:xfrm>
        </p:grpSpPr>
        <p:sp>
          <p:nvSpPr>
            <p:cNvPr id="11" name="object 11"/>
            <p:cNvSpPr/>
            <p:nvPr/>
          </p:nvSpPr>
          <p:spPr>
            <a:xfrm>
              <a:off x="947928" y="2257374"/>
              <a:ext cx="2860040" cy="278130"/>
            </a:xfrm>
            <a:custGeom>
              <a:avLst/>
              <a:gdLst/>
              <a:ahLst/>
              <a:cxnLst/>
              <a:rect l="l" t="t" r="r" b="b"/>
              <a:pathLst>
                <a:path w="2860040" h="278130">
                  <a:moveTo>
                    <a:pt x="2859659" y="0"/>
                  </a:moveTo>
                  <a:lnTo>
                    <a:pt x="0" y="0"/>
                  </a:lnTo>
                  <a:lnTo>
                    <a:pt x="0" y="277672"/>
                  </a:lnTo>
                  <a:lnTo>
                    <a:pt x="2859659" y="277672"/>
                  </a:lnTo>
                  <a:lnTo>
                    <a:pt x="285965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2285957"/>
              <a:ext cx="208914" cy="1949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314565" y="2257374"/>
            <a:ext cx="7918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fábrica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81445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31380" algn="l"/>
              </a:tabLst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común,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28506" y="2257374"/>
            <a:ext cx="8445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talleres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0169" y="2535047"/>
            <a:ext cx="3191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 prueba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8006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26070" algn="l"/>
              </a:tabLst>
            </a:pP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reparaci</a:t>
            </a:r>
            <a:r>
              <a:rPr sz="1900" b="1" spc="10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/o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lleres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empre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292350" y="3089783"/>
            <a:ext cx="4373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060318"/>
            <a:ext cx="7378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1977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	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3081" y="3089783"/>
            <a:ext cx="15824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3367151"/>
            <a:ext cx="791845" cy="277495"/>
          </a:xfrm>
          <a:custGeom>
            <a:avLst/>
            <a:gdLst/>
            <a:ahLst/>
            <a:cxnLst/>
            <a:rect l="l" t="t" r="r" b="b"/>
            <a:pathLst>
              <a:path w="791844" h="277495">
                <a:moveTo>
                  <a:pt x="791260" y="0"/>
                </a:moveTo>
                <a:lnTo>
                  <a:pt x="0" y="0"/>
                </a:lnTo>
                <a:lnTo>
                  <a:pt x="0" y="277367"/>
                </a:lnTo>
                <a:lnTo>
                  <a:pt x="791260" y="277367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074417" y="3367151"/>
            <a:ext cx="3635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337687"/>
            <a:ext cx="7696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73930" algn="l"/>
              </a:tabLst>
            </a:pPr>
            <a:r>
              <a:rPr sz="1900" b="1" spc="-5" dirty="0">
                <a:latin typeface="Arial"/>
                <a:cs typeface="Arial"/>
              </a:rPr>
              <a:t>fábrica,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	: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 Hz.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32914" y="3921836"/>
            <a:ext cx="3083560" cy="278130"/>
          </a:xfrm>
          <a:custGeom>
            <a:avLst/>
            <a:gdLst/>
            <a:ahLst/>
            <a:cxnLst/>
            <a:rect l="l" t="t" r="r" b="b"/>
            <a:pathLst>
              <a:path w="3083560" h="278129">
                <a:moveTo>
                  <a:pt x="3083306" y="0"/>
                </a:moveTo>
                <a:lnTo>
                  <a:pt x="0" y="0"/>
                </a:lnTo>
                <a:lnTo>
                  <a:pt x="0" y="277672"/>
                </a:lnTo>
                <a:lnTo>
                  <a:pt x="3083306" y="277672"/>
                </a:lnTo>
                <a:lnTo>
                  <a:pt x="30833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892677"/>
            <a:ext cx="9048750" cy="5918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destructiva,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aplicada 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especificado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exitosa.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253032" y="4755769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je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726304"/>
            <a:ext cx="4287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0165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dirty="0">
                <a:latin typeface="Arial"/>
                <a:cs typeface="Arial"/>
              </a:rPr>
              <a:t>consiste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comprobar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93486" y="4755769"/>
            <a:ext cx="46793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vueltas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5033136"/>
            <a:ext cx="386270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7678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55879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8334" y="1147826"/>
              <a:ext cx="3307715" cy="277495"/>
            </a:xfrm>
            <a:custGeom>
              <a:avLst/>
              <a:gdLst/>
              <a:ahLst/>
              <a:cxnLst/>
              <a:rect l="l" t="t" r="r" b="b"/>
              <a:pathLst>
                <a:path w="3307715" h="277494">
                  <a:moveTo>
                    <a:pt x="330733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307334" y="277367"/>
                  </a:lnTo>
                  <a:lnTo>
                    <a:pt x="330733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04353" y="1147826"/>
            <a:ext cx="1468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9439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induci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breex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r;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1051" y="1425194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suficientemente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6099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7720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5777" y="1425194"/>
            <a:ext cx="951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8254" y="1395730"/>
            <a:ext cx="1856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7177" y="1702562"/>
            <a:ext cx="3208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excitación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supere el 30%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1673098"/>
            <a:ext cx="6007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2200" algn="l"/>
              </a:tabLst>
            </a:pPr>
            <a:r>
              <a:rPr sz="1900" b="1" spc="-5" dirty="0">
                <a:latin typeface="Arial"/>
                <a:cs typeface="Arial"/>
              </a:rPr>
              <a:t>de	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228214"/>
            <a:ext cx="90512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incrementarse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gradualmente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tiempo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 segundos.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946" y="1259301"/>
            <a:ext cx="8787919" cy="53814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2134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Rec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men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9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ion</a:t>
            </a:r>
            <a:r>
              <a:rPr sz="1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636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8354" y="1702562"/>
            <a:ext cx="52876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neutro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93045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2266" y="1979930"/>
            <a:ext cx="3462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97255" algn="l"/>
                <a:tab pos="1902460" algn="l"/>
              </a:tabLst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ciert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preca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7694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365" algn="l"/>
                <a:tab pos="5135245" algn="l"/>
                <a:tab pos="5871210" algn="l"/>
                <a:tab pos="6741159" algn="l"/>
              </a:tabLst>
            </a:pPr>
            <a:r>
              <a:rPr sz="1900" b="1" spc="-5" dirty="0">
                <a:latin typeface="Arial"/>
                <a:cs typeface="Arial"/>
              </a:rPr>
              <a:t>se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tar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gra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30740" y="1950466"/>
            <a:ext cx="1151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77222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electrostáticos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electromagnéticos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93941" y="2812415"/>
            <a:ext cx="3011805" cy="277495"/>
          </a:xfrm>
          <a:custGeom>
            <a:avLst/>
            <a:gdLst/>
            <a:ahLst/>
            <a:cxnLst/>
            <a:rect l="l" t="t" r="r" b="b"/>
            <a:pathLst>
              <a:path w="3011804" h="277494">
                <a:moveTo>
                  <a:pt x="3011678" y="0"/>
                </a:moveTo>
                <a:lnTo>
                  <a:pt x="0" y="0"/>
                </a:lnTo>
                <a:lnTo>
                  <a:pt x="0" y="277367"/>
                </a:lnTo>
                <a:lnTo>
                  <a:pt x="3011678" y="277367"/>
                </a:lnTo>
                <a:lnTo>
                  <a:pt x="30116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37386" y="2812415"/>
            <a:ext cx="3048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</a:t>
            </a:r>
            <a:r>
              <a:rPr sz="1900" b="1" spc="10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160</a:t>
            </a:fld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9340" algn="l"/>
              </a:tabLst>
            </a:pPr>
            <a:r>
              <a:rPr sz="1900" b="1" spc="-5" dirty="0">
                <a:latin typeface="Arial"/>
                <a:cs typeface="Arial"/>
              </a:rPr>
              <a:t>Los	deben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060318"/>
            <a:ext cx="2451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efectuando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43351" y="3089783"/>
            <a:ext cx="14890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19598" y="306031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38514" y="1325756"/>
            <a:ext cx="9253473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Análisis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Respuesta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spc="4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SFRA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809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2257374"/>
            <a:ext cx="228600" cy="2776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183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1098" y="2257374"/>
            <a:ext cx="42329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4333" y="2228214"/>
            <a:ext cx="3112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49714" y="2257374"/>
            <a:ext cx="3232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1448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060318"/>
            <a:ext cx="1735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6314" y="3089783"/>
            <a:ext cx="192658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0915" y="3060318"/>
            <a:ext cx="4022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principio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93809" y="3089783"/>
            <a:ext cx="1091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3367151"/>
            <a:ext cx="208851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23361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86938" y="3367151"/>
            <a:ext cx="35032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368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94525" y="3367151"/>
            <a:ext cx="29908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83133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8289" y="3615055"/>
            <a:ext cx="3817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97761" y="4199509"/>
            <a:ext cx="551307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97761" y="4755769"/>
            <a:ext cx="8575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H2,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6361" y="5033136"/>
            <a:ext cx="55937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155189" y="5587949"/>
            <a:ext cx="6572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161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560006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983105" algn="l"/>
              </a:tabLst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	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33336" y="5587949"/>
            <a:ext cx="33394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7117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702562"/>
            <a:ext cx="8575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H0,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1979930"/>
            <a:ext cx="55937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85877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  <a:tab pos="6061075" algn="l"/>
              </a:tabLst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devanados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2812415"/>
            <a:ext cx="15424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337687"/>
            <a:ext cx="1336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3540" algn="l"/>
              </a:tabLst>
            </a:pPr>
            <a:r>
              <a:rPr sz="1900" b="1" spc="-5" dirty="0">
                <a:latin typeface="Arial"/>
                <a:cs typeface="Arial"/>
              </a:rPr>
              <a:t>Al	efectuar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9885" y="3367151"/>
            <a:ext cx="54616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30200" algn="l"/>
                <a:tab pos="1264920" algn="l"/>
                <a:tab pos="1823720" algn="l"/>
                <a:tab pos="2155825" algn="l"/>
                <a:tab pos="3571240" algn="l"/>
                <a:tab pos="3983990" algn="l"/>
              </a:tabLst>
            </a:pP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38313" y="3337687"/>
            <a:ext cx="491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185" algn="l"/>
              </a:tabLst>
            </a:pPr>
            <a:r>
              <a:rPr sz="1900" b="1" spc="-5" dirty="0">
                <a:latin typeface="Arial"/>
                <a:cs typeface="Arial"/>
              </a:rPr>
              <a:t>,	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47278" y="3367151"/>
            <a:ext cx="15259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1435" algn="l"/>
              </a:tabLst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3644519"/>
            <a:ext cx="58470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94881" y="3644519"/>
            <a:ext cx="97091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0" dirty="0">
                <a:latin typeface="Arial"/>
                <a:cs typeface="Arial"/>
              </a:rPr>
              <a:t> ya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65668" y="3644519"/>
            <a:ext cx="22072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921836"/>
            <a:ext cx="700150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51230" algn="l"/>
                <a:tab pos="2159635" algn="l"/>
                <a:tab pos="2575560" algn="l"/>
                <a:tab pos="3179445" algn="l"/>
                <a:tab pos="3458210" algn="l"/>
                <a:tab pos="3806825" algn="l"/>
                <a:tab pos="5241290" algn="l"/>
              </a:tabLst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queña,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ario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6230" y="3892677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6695" algn="l"/>
              </a:tabLst>
            </a:pPr>
            <a:r>
              <a:rPr sz="1900" b="1" spc="-5" dirty="0">
                <a:latin typeface="Arial"/>
                <a:cs typeface="Arial"/>
              </a:rPr>
              <a:t>,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11285" y="3921836"/>
            <a:ext cx="146177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7792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199509"/>
            <a:ext cx="346519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2705" algn="l"/>
                <a:tab pos="1812925" algn="l"/>
              </a:tabLst>
            </a:pPr>
            <a:r>
              <a:rPr sz="1900" b="1" spc="-5" dirty="0">
                <a:latin typeface="Arial"/>
                <a:cs typeface="Arial"/>
              </a:rPr>
              <a:t>excitaci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67351" y="4199509"/>
            <a:ext cx="163258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3754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3171" y="4170045"/>
            <a:ext cx="5440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  <a:tab pos="3348990" algn="l"/>
                <a:tab pos="3627754" algn="l"/>
                <a:tab pos="3971925" algn="l"/>
                <a:tab pos="5146040" algn="l"/>
              </a:tabLst>
            </a:pPr>
            <a:r>
              <a:rPr sz="1900" b="1" spc="-5" dirty="0">
                <a:latin typeface="Arial"/>
                <a:cs typeface="Arial"/>
              </a:rPr>
              <a:t>es	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448936"/>
            <a:ext cx="9046845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discriminar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 dirty="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47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secundario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7940" y="1277158"/>
            <a:ext cx="7510239" cy="50522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Seis</a:t>
            </a:r>
            <a:r>
              <a:rPr sz="1900" b="1" dirty="0">
                <a:latin typeface="Arial"/>
                <a:cs typeface="Arial"/>
              </a:rPr>
              <a:t> 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miden</a:t>
            </a:r>
            <a:r>
              <a:rPr sz="1900" b="1" dirty="0">
                <a:latin typeface="Arial"/>
                <a:cs typeface="Arial"/>
              </a:rPr>
              <a:t> la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 interdevanados y otras tres pruebas que miden la admitancia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transferida.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82166" y="2257374"/>
            <a:ext cx="45072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228214"/>
            <a:ext cx="5564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5366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9517" y="2257374"/>
            <a:ext cx="342328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24498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1130" y="2505582"/>
            <a:ext cx="141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1442" y="2535047"/>
            <a:ext cx="26416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6289" y="2505582"/>
            <a:ext cx="23380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2061" y="2812415"/>
            <a:ext cx="670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1327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4714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337687"/>
            <a:ext cx="608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06550" y="3367151"/>
            <a:ext cx="38195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admitancia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transferida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13375" y="3337687"/>
            <a:ext cx="436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2484" y="3367151"/>
            <a:ext cx="4060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562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bobina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61157" y="3644519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97582" y="3615055"/>
            <a:ext cx="7482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63720" algn="l"/>
              </a:tabLst>
            </a:pPr>
            <a:r>
              <a:rPr sz="1900" b="1" spc="-5" dirty="0">
                <a:latin typeface="Arial"/>
                <a:cs typeface="Arial"/>
              </a:rPr>
              <a:t>,	midiendo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892677"/>
            <a:ext cx="9046210" cy="170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última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definido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ambos</a:t>
            </a:r>
            <a:r>
              <a:rPr sz="1900" b="1" dirty="0">
                <a:latin typeface="Arial"/>
                <a:cs typeface="Arial"/>
              </a:rPr>
              <a:t> casos,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comparativa.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07300" y="1315657"/>
            <a:ext cx="2911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Evaluación</a:t>
            </a:r>
            <a:r>
              <a:rPr sz="19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endParaRPr sz="19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27381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2966" y="1673098"/>
            <a:ext cx="497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971" y="1702562"/>
            <a:ext cx="57600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comparados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mediciones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11664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teriores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01342" y="1950466"/>
            <a:ext cx="7880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software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Frax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101,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llevar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905002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de cada </a:t>
            </a:r>
            <a:r>
              <a:rPr sz="1900" b="1" spc="-10" dirty="0">
                <a:latin typeface="Arial"/>
                <a:cs typeface="Arial"/>
              </a:rPr>
              <a:t>uno </a:t>
            </a:r>
            <a:r>
              <a:rPr sz="1900" b="1" spc="-5" dirty="0">
                <a:latin typeface="Arial"/>
                <a:cs typeface="Arial"/>
              </a:rPr>
              <a:t>de las pruebas por equipo y por fecha de ejecución de la prueba,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igual forma permite </a:t>
            </a:r>
            <a:r>
              <a:rPr sz="1900" b="1" dirty="0">
                <a:latin typeface="Arial"/>
                <a:cs typeface="Arial"/>
              </a:rPr>
              <a:t>colocar </a:t>
            </a:r>
            <a:r>
              <a:rPr sz="1900" b="1" spc="-5" dirty="0">
                <a:latin typeface="Arial"/>
                <a:cs typeface="Arial"/>
              </a:rPr>
              <a:t>en una sola pantalla los resultados gráficos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 estas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3367151"/>
            <a:ext cx="8439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Recordar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recolectar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huella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dactilar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1085" y="3337687"/>
            <a:ext cx="535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615055"/>
            <a:ext cx="5721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poder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largo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47927" y="4199509"/>
            <a:ext cx="236410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31620" algn="l"/>
              </a:tabLst>
            </a:pP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6371" y="4170045"/>
            <a:ext cx="3666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9175" algn="l"/>
                <a:tab pos="1624965" algn="l"/>
                <a:tab pos="2004060" algn="l"/>
              </a:tabLst>
            </a:pPr>
            <a:r>
              <a:rPr sz="1900" b="1" spc="-5" dirty="0">
                <a:latin typeface="Arial"/>
                <a:cs typeface="Arial"/>
              </a:rPr>
              <a:t>implica	que	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8468" y="4199509"/>
            <a:ext cx="266446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1805" algn="l"/>
                <a:tab pos="916305" algn="l"/>
                <a:tab pos="1377950" algn="l"/>
              </a:tabLst>
            </a:pPr>
            <a:r>
              <a:rPr sz="1900" b="1" spc="-5" dirty="0">
                <a:latin typeface="Arial"/>
                <a:cs typeface="Arial"/>
              </a:rPr>
              <a:t>no	se	ha	modifi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48936"/>
            <a:ext cx="15392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internamente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3038" y="4478401"/>
            <a:ext cx="2705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0975" y="4448936"/>
            <a:ext cx="856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plica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11189" y="4478401"/>
            <a:ext cx="36944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movimientos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93045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21736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daños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núcleo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35803" y="4755769"/>
            <a:ext cx="3515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dirty="0">
                <a:latin typeface="Arial"/>
                <a:cs typeface="Arial"/>
              </a:rPr>
              <a:t> 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5761" y="4726304"/>
            <a:ext cx="595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7438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 trans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5281041"/>
            <a:ext cx="905002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48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estas.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732780"/>
            <a:chOff x="789431" y="1124085"/>
            <a:chExt cx="9114790" cy="573278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1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0891" y="1147830"/>
              <a:ext cx="8535137" cy="57086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43252" y="1332475"/>
            <a:ext cx="8519669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i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respuesta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</a:t>
            </a:r>
            <a:r>
              <a:rPr sz="2400" b="1" i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400" b="1" i="1" spc="4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dieléctrico.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7953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realizar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900" b="1" spc="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88033" y="1979930"/>
            <a:ext cx="10629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3950" y="1950466"/>
            <a:ext cx="1814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exactamente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5642" y="1979930"/>
            <a:ext cx="5638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64734" y="1950466"/>
            <a:ext cx="2927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8820" y="1979930"/>
            <a:ext cx="21342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13906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3370" y="2257374"/>
            <a:ext cx="8051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5370" y="2228214"/>
            <a:ext cx="2900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26845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básicamente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30063" y="2257374"/>
            <a:ext cx="146367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4956" y="2228214"/>
            <a:ext cx="3088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2505582"/>
            <a:ext cx="4543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35803" y="2535047"/>
            <a:ext cx="24422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5185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17901" y="3089783"/>
            <a:ext cx="26295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Análisis</a:t>
            </a:r>
            <a:r>
              <a:rPr sz="19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9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resultados.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382009" y="3644519"/>
            <a:ext cx="807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615055"/>
            <a:ext cx="6028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6925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	es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37196" y="3644519"/>
            <a:ext cx="1139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63306" y="3615055"/>
            <a:ext cx="379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14918" y="3644519"/>
            <a:ext cx="9937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9685" y="361505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3892677"/>
            <a:ext cx="5887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IDAX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21372" y="3921886"/>
            <a:ext cx="30518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3501390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03546" y="4170045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935227" y="4726304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Pan Cake del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349" y="1128637"/>
            <a:ext cx="9006189" cy="57299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6845" cy="86651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 determinación de la cantidad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existente en el papel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transformador,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trata de hacer coincidir 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patrón con la curva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variando las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X y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rangos indicados en la sección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6.2.5.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782950"/>
            <a:ext cx="960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6882" y="2812415"/>
            <a:ext cx="79959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80915" algn="l"/>
              </a:tabLst>
            </a:pPr>
            <a:r>
              <a:rPr sz="1900" b="1" dirty="0">
                <a:latin typeface="Arial"/>
                <a:cs typeface="Arial"/>
              </a:rPr>
              <a:t>ejecutado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ajuste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11525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referencia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5710" y="3089783"/>
            <a:ext cx="994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7626" y="3060318"/>
            <a:ext cx="2499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7495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arroja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4263" y="3089783"/>
            <a:ext cx="49129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12630" y="3060318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3337687"/>
            <a:ext cx="7412990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5260" y="1327201"/>
            <a:ext cx="8312927" cy="52902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170</a:t>
            </a:fld>
            <a:endParaRPr dirty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581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994315"/>
            <a:ext cx="208915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4132" y="5936741"/>
            <a:ext cx="88214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crítico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2307" y="1536025"/>
            <a:ext cx="7192721" cy="440423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171</a:t>
            </a:fld>
            <a:endParaRPr dirty="0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673098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797" y="1702562"/>
            <a:ext cx="63207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478280" algn="l"/>
                <a:tab pos="2386330" algn="l"/>
                <a:tab pos="4246245" algn="l"/>
                <a:tab pos="4671060" algn="l"/>
              </a:tabLst>
            </a:pPr>
            <a:r>
              <a:rPr sz="1900" b="1" spc="-5" dirty="0">
                <a:latin typeface="Arial"/>
                <a:cs typeface="Arial"/>
              </a:rPr>
              <a:t>se	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mpora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42301" y="1673098"/>
            <a:ext cx="785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086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45397" y="1702562"/>
            <a:ext cx="13277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939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7016" y="1979930"/>
            <a:ext cx="258826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5098" y="1979930"/>
            <a:ext cx="37699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5330" y="1950466"/>
            <a:ext cx="1627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336"/>
            <a:ext cx="301815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vida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0439" y="2228214"/>
            <a:ext cx="1283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782950"/>
            <a:ext cx="1289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84729" y="2812415"/>
            <a:ext cx="710628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tratarse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9561" y="2782950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060318"/>
            <a:ext cx="2278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disminuir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47927" y="3644519"/>
            <a:ext cx="60483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carga/temperatura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172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7050405" y="3615055"/>
            <a:ext cx="2934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cual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200913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99485" y="3921836"/>
            <a:ext cx="18522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36010" y="1327588"/>
            <a:ext cx="4421378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400" b="1" i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el</a:t>
            </a:r>
            <a:r>
              <a:rPr sz="2400" b="1" i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Aceite</a:t>
            </a:r>
            <a:r>
              <a:rPr sz="2400" b="1" i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Aislante.</a:t>
            </a:r>
            <a:endParaRPr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6832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6626" y="1673098"/>
            <a:ext cx="8277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American</a:t>
            </a:r>
            <a:r>
              <a:rPr sz="1900" b="1" spc="1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Society</a:t>
            </a:r>
            <a:r>
              <a:rPr sz="1900" b="1" spc="1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Testing</a:t>
            </a:r>
            <a:r>
              <a:rPr sz="1900" b="1" spc="1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Materials</a:t>
            </a:r>
            <a:r>
              <a:rPr sz="1900" dirty="0">
                <a:solidFill>
                  <a:srgbClr val="212121"/>
                </a:solidFill>
                <a:latin typeface="Arial"/>
                <a:cs typeface="Arial"/>
              </a:rPr>
              <a:t>)</a:t>
            </a:r>
            <a:r>
              <a:rPr sz="1900" spc="-1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desarrollado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48055" y="3367151"/>
            <a:ext cx="2397760" cy="277495"/>
            <a:chOff x="948055" y="3367151"/>
            <a:chExt cx="239776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3367151"/>
              <a:ext cx="2169160" cy="277495"/>
            </a:xfrm>
            <a:custGeom>
              <a:avLst/>
              <a:gdLst/>
              <a:ahLst/>
              <a:cxnLst/>
              <a:rect l="l" t="t" r="r" b="b"/>
              <a:pathLst>
                <a:path w="2169160" h="277495">
                  <a:moveTo>
                    <a:pt x="216865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68652" y="277367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35227" y="1950466"/>
            <a:ext cx="9051290" cy="17018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potencia.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890395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	describiremos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D-877,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CEI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615055"/>
            <a:ext cx="3753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344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295,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otras,</a:t>
            </a:r>
            <a:r>
              <a:rPr sz="1900" b="1" dirty="0">
                <a:latin typeface="Arial"/>
                <a:cs typeface="Arial"/>
              </a:rPr>
              <a:t> son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73446" y="3644519"/>
            <a:ext cx="49993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encargadas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3921836"/>
            <a:ext cx="3205480" cy="278130"/>
          </a:xfrm>
          <a:custGeom>
            <a:avLst/>
            <a:gdLst/>
            <a:ahLst/>
            <a:cxnLst/>
            <a:rect l="l" t="t" r="r" b="b"/>
            <a:pathLst>
              <a:path w="3205479" h="278129">
                <a:moveTo>
                  <a:pt x="3205226" y="0"/>
                </a:moveTo>
                <a:lnTo>
                  <a:pt x="0" y="0"/>
                </a:lnTo>
                <a:lnTo>
                  <a:pt x="0" y="277672"/>
                </a:lnTo>
                <a:lnTo>
                  <a:pt x="3205226" y="277672"/>
                </a:lnTo>
                <a:lnTo>
                  <a:pt x="320522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9257" y="4478401"/>
            <a:ext cx="5751195" cy="277495"/>
          </a:xfrm>
          <a:custGeom>
            <a:avLst/>
            <a:gdLst/>
            <a:ahLst/>
            <a:cxnLst/>
            <a:rect l="l" t="t" r="r" b="b"/>
            <a:pathLst>
              <a:path w="5751195" h="277495">
                <a:moveTo>
                  <a:pt x="5750941" y="0"/>
                </a:moveTo>
                <a:lnTo>
                  <a:pt x="0" y="0"/>
                </a:lnTo>
                <a:lnTo>
                  <a:pt x="0" y="277368"/>
                </a:lnTo>
                <a:lnTo>
                  <a:pt x="5750941" y="277368"/>
                </a:lnTo>
                <a:lnTo>
                  <a:pt x="5750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56512" y="3892677"/>
            <a:ext cx="8830310" cy="170307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2032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rigidez dieléctrica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Arial"/>
              <a:cs typeface="Arial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Consiste en medir la capacidad aislante que posee el aceite, es decir,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 que posee el aceite de soportar una tensión determinada sin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 ocurra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electrodos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suministran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173</a:t>
            </a:fld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525777" y="5865622"/>
            <a:ext cx="7057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capaz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6512" y="5836158"/>
            <a:ext cx="8827770" cy="31496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00620" algn="l"/>
              </a:tabLst>
            </a:pP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6113475"/>
            <a:ext cx="13309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tales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88005" y="6142939"/>
            <a:ext cx="44297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8550" algn="l"/>
              </a:tabLst>
            </a:pPr>
            <a:r>
              <a:rPr sz="1900" b="1" dirty="0">
                <a:latin typeface="Arial"/>
                <a:cs typeface="Arial"/>
              </a:rPr>
              <a:t>carbón,	</a:t>
            </a:r>
            <a:r>
              <a:rPr sz="1900" b="1" spc="-5" dirty="0">
                <a:latin typeface="Arial"/>
                <a:cs typeface="Arial"/>
              </a:rPr>
              <a:t>partículas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8984" y="6113475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77048" y="6142939"/>
            <a:ext cx="25958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9212" y="6420307"/>
            <a:ext cx="2911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6512" y="1118362"/>
            <a:ext cx="17265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52242" y="1147826"/>
            <a:ext cx="702055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6512" y="1395730"/>
            <a:ext cx="27470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muestra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6512" y="1950466"/>
            <a:ext cx="1065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98445" y="1979930"/>
            <a:ext cx="5948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52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1802" y="1950466"/>
            <a:ext cx="1659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9212" y="2257298"/>
            <a:ext cx="26416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4990" y="2228214"/>
            <a:ext cx="18345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6512" y="2782950"/>
            <a:ext cx="5883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más</a:t>
            </a:r>
            <a:r>
              <a:rPr sz="1900" b="1" u="sng" spc="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utilizadas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8825" y="2812415"/>
            <a:ext cx="2863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9212" y="3089783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877.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7300" y="3643900"/>
            <a:ext cx="5522354" cy="3305865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174</a:t>
            </a:fld>
            <a:endParaRPr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6832" y="1147826"/>
              <a:ext cx="1440180" cy="277495"/>
            </a:xfrm>
            <a:custGeom>
              <a:avLst/>
              <a:gdLst/>
              <a:ahLst/>
              <a:cxnLst/>
              <a:rect l="l" t="t" r="r" b="b"/>
              <a:pathLst>
                <a:path w="1440180" h="277494">
                  <a:moveTo>
                    <a:pt x="144018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440180" y="277367"/>
                  </a:lnTo>
                  <a:lnTo>
                    <a:pt x="14401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882015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1816: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</a:t>
            </a:r>
            <a:r>
              <a:rPr sz="1900" b="1" spc="-5" dirty="0">
                <a:latin typeface="Arial"/>
                <a:cs typeface="Arial"/>
              </a:rPr>
              <a:t>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 500 mililitros que posea dos electrodos tipo hongo de </a:t>
            </a:r>
            <a:r>
              <a:rPr sz="1900" b="1" spc="-10" dirty="0">
                <a:latin typeface="Arial"/>
                <a:cs typeface="Arial"/>
              </a:rPr>
              <a:t>36 </a:t>
            </a:r>
            <a:r>
              <a:rPr sz="1900" b="1" spc="-5" dirty="0">
                <a:latin typeface="Arial"/>
                <a:cs typeface="Arial"/>
              </a:rPr>
              <a:t> mm de diámetro y separados 1 o 2 milímetros (2,5 mm para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60156).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 agitado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54733" y="2535047"/>
            <a:ext cx="2620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38017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1660" algn="l"/>
              </a:tabLst>
            </a:pPr>
            <a:r>
              <a:rPr sz="1900" b="1" spc="-5" dirty="0">
                <a:latin typeface="Arial"/>
                <a:cs typeface="Arial"/>
              </a:rPr>
              <a:t>La	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9646" y="2535047"/>
            <a:ext cx="3591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8126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1514" y="2535047"/>
            <a:ext cx="631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3381" y="2505582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16733" y="2812415"/>
            <a:ext cx="2972435" cy="277495"/>
          </a:xfrm>
          <a:custGeom>
            <a:avLst/>
            <a:gdLst/>
            <a:ahLst/>
            <a:cxnLst/>
            <a:rect l="l" t="t" r="r" b="b"/>
            <a:pathLst>
              <a:path w="2972435" h="277494">
                <a:moveTo>
                  <a:pt x="2972054" y="0"/>
                </a:moveTo>
                <a:lnTo>
                  <a:pt x="0" y="0"/>
                </a:lnTo>
                <a:lnTo>
                  <a:pt x="0" y="277367"/>
                </a:lnTo>
                <a:lnTo>
                  <a:pt x="2972054" y="277367"/>
                </a:lnTo>
                <a:lnTo>
                  <a:pt x="29720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56512" y="2782950"/>
            <a:ext cx="414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8788" y="2812415"/>
            <a:ext cx="22713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9929" y="2812415"/>
            <a:ext cx="24130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9212" y="3089783"/>
            <a:ext cx="11677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90901" y="3060318"/>
            <a:ext cx="4927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38526" y="3089783"/>
            <a:ext cx="50438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8055" y="3644519"/>
            <a:ext cx="1398270" cy="277495"/>
            <a:chOff x="948055" y="3644519"/>
            <a:chExt cx="1398270" cy="277495"/>
          </a:xfrm>
        </p:grpSpPr>
        <p:sp>
          <p:nvSpPr>
            <p:cNvPr id="24" name="object 24"/>
            <p:cNvSpPr/>
            <p:nvPr/>
          </p:nvSpPr>
          <p:spPr>
            <a:xfrm>
              <a:off x="1176832" y="3644519"/>
              <a:ext cx="1169035" cy="277495"/>
            </a:xfrm>
            <a:custGeom>
              <a:avLst/>
              <a:gdLst/>
              <a:ahLst/>
              <a:cxnLst/>
              <a:rect l="l" t="t" r="r" b="b"/>
              <a:pathLst>
                <a:path w="1169035" h="277495">
                  <a:moveTo>
                    <a:pt x="116890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68908" y="277367"/>
                  </a:lnTo>
                  <a:lnTo>
                    <a:pt x="11689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672797"/>
              <a:ext cx="208915" cy="1949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164132" y="3615055"/>
            <a:ext cx="8820150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877: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700" marR="8255">
              <a:lnSpc>
                <a:spcPts val="2180"/>
              </a:lnSpc>
              <a:spcBef>
                <a:spcPts val="110"/>
              </a:spcBef>
              <a:tabLst>
                <a:tab pos="549910" algn="l"/>
                <a:tab pos="1365885" algn="l"/>
                <a:tab pos="1691639" algn="l"/>
                <a:tab pos="2256790" algn="l"/>
                <a:tab pos="3091180" algn="l"/>
                <a:tab pos="3659504" algn="l"/>
                <a:tab pos="5014595" algn="l"/>
                <a:tab pos="5593080" algn="l"/>
                <a:tab pos="6934834" algn="l"/>
                <a:tab pos="7352030" algn="l"/>
                <a:tab pos="7957820" algn="l"/>
                <a:tab pos="8522335" algn="l"/>
              </a:tabLst>
            </a:pPr>
            <a:r>
              <a:rPr sz="1900" b="1" spc="-5" dirty="0">
                <a:latin typeface="Arial"/>
                <a:cs typeface="Arial"/>
              </a:rPr>
              <a:t>150	milili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cilí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5" dirty="0">
                <a:latin typeface="Arial"/>
                <a:cs typeface="Arial"/>
              </a:rPr>
              <a:t>4</a:t>
            </a:r>
            <a:r>
              <a:rPr sz="1900" b="1" spc="-5" dirty="0">
                <a:latin typeface="Arial"/>
                <a:cs typeface="Arial"/>
              </a:rPr>
              <a:t>.5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diámetro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	separados 2,5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175</a:t>
            </a:fld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1553210" y="4755769"/>
            <a:ext cx="71716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 de 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4726304"/>
            <a:ext cx="8820785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7626984" algn="l"/>
              </a:tabLst>
            </a:pPr>
            <a:r>
              <a:rPr sz="1900" b="1" spc="-5" dirty="0">
                <a:latin typeface="Arial"/>
                <a:cs typeface="Arial"/>
              </a:rPr>
              <a:t>Se	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210" y="5033136"/>
            <a:ext cx="2961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14596" y="5033136"/>
            <a:ext cx="296481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79156" y="5033136"/>
            <a:ext cx="24936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deja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310504"/>
            <a:ext cx="1461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92654" y="5281041"/>
            <a:ext cx="493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41801" y="5310504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3383" y="5281041"/>
            <a:ext cx="19551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64301" y="5310504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88860" y="5281041"/>
            <a:ext cx="1407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6512" y="5836158"/>
            <a:ext cx="2341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77463" y="5865622"/>
            <a:ext cx="5182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36914" y="5836158"/>
            <a:ext cx="11474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6512" y="6113475"/>
            <a:ext cx="73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47926" y="6142990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1991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68851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052" y="1501132"/>
            <a:ext cx="8555448" cy="469801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176</a:t>
            </a:fld>
            <a:endParaRPr dirty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6627" y="1118362"/>
            <a:ext cx="9277350" cy="287642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revisión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ruptura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siguiente: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5080" indent="-228600">
              <a:lnSpc>
                <a:spcPts val="2190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nuevo,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ASTM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1816</a:t>
            </a:r>
            <a:r>
              <a:rPr sz="19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ASTM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877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electrodos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/>
              <a:buChar char=""/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6985" indent="-228600">
              <a:lnSpc>
                <a:spcPts val="2180"/>
              </a:lnSpc>
              <a:buFont typeface="Wingdings"/>
              <a:buChar char=""/>
              <a:tabLst>
                <a:tab pos="691515" algn="l"/>
                <a:tab pos="1359535" algn="l"/>
                <a:tab pos="2190750" algn="l"/>
                <a:tab pos="3048000" algn="l"/>
                <a:tab pos="3398520" algn="l"/>
                <a:tab pos="4117340" algn="l"/>
                <a:tab pos="5845810" algn="l"/>
                <a:tab pos="6260465" algn="l"/>
                <a:tab pos="6688455" algn="l"/>
                <a:tab pos="7107555" algn="l"/>
                <a:tab pos="7547609" algn="l"/>
                <a:tab pos="8123555" algn="l"/>
                <a:tab pos="8404860" algn="l"/>
                <a:tab pos="89789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separación sin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importar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automático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60PB 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2425" y="3921318"/>
            <a:ext cx="5503600" cy="26455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177</a:t>
            </a:fld>
            <a:endParaRPr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762" y="1147826"/>
              <a:ext cx="5258435" cy="277495"/>
            </a:xfrm>
            <a:custGeom>
              <a:avLst/>
              <a:gdLst/>
              <a:ahLst/>
              <a:cxnLst/>
              <a:rect l="l" t="t" r="r" b="b"/>
              <a:pathLst>
                <a:path w="5258434" h="277494">
                  <a:moveTo>
                    <a:pt x="525843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258435" y="277367"/>
                  </a:lnTo>
                  <a:lnTo>
                    <a:pt x="52584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63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97761" y="1147826"/>
            <a:ext cx="52584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 (ASTM</a:t>
            </a:r>
            <a:r>
              <a:rPr sz="1900" b="1" dirty="0">
                <a:latin typeface="Arial"/>
                <a:cs typeface="Arial"/>
              </a:rPr>
              <a:t> D974,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62021-1):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3661" y="139573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3666" y="1425194"/>
            <a:ext cx="78193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ácidos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1702562"/>
            <a:ext cx="34099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oxígeno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3230" y="1673098"/>
            <a:ext cx="238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91348" y="1702562"/>
            <a:ext cx="24815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6361" y="1979930"/>
            <a:ext cx="23215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compuestos ácidos.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3661" y="2228214"/>
            <a:ext cx="837057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aceite, la concentración de ácido podría estar determinado por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hidróxido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potasio (KOH) necesario para neutralizar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de ácido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gramo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aceite.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7635" y="3395895"/>
            <a:ext cx="208915" cy="19439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26361" y="3367151"/>
            <a:ext cx="37147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D924)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8030" y="33376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3661" y="3615055"/>
            <a:ext cx="8172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87422" y="3644519"/>
            <a:ext cx="74853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energía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6361" y="3921836"/>
            <a:ext cx="98615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12389" y="3921836"/>
            <a:ext cx="1955800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8063" y="3921836"/>
            <a:ext cx="533971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indicativo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94569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26361" y="4199509"/>
            <a:ext cx="543369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acidificado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dirty="0">
                <a:latin typeface="Arial"/>
                <a:cs typeface="Arial"/>
              </a:rPr>
              <a:t>degradación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celulosa.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286254" y="4755769"/>
            <a:ext cx="1339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726304"/>
            <a:ext cx="5539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actúa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3044" y="4755769"/>
            <a:ext cx="33896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poca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energía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003673"/>
            <a:ext cx="9049385" cy="117083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capacitancia, formada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envase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(capacitancia) conocido,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equipo para la medición del factor de 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178</a:t>
            </a:fld>
            <a:endParaRPr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24193" y="1147826"/>
              <a:ext cx="1733550" cy="277495"/>
            </a:xfrm>
            <a:custGeom>
              <a:avLst/>
              <a:gdLst/>
              <a:ahLst/>
              <a:cxnLst/>
              <a:rect l="l" t="t" r="r" b="b"/>
              <a:pathLst>
                <a:path w="1733550" h="277494">
                  <a:moveTo>
                    <a:pt x="173304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33042" y="277367"/>
                  </a:lnTo>
                  <a:lnTo>
                    <a:pt x="17330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52041" y="1147826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74214" algn="l"/>
              </a:tabLst>
            </a:pPr>
            <a:r>
              <a:rPr sz="1900" b="1" spc="-5" dirty="0">
                <a:latin typeface="Arial"/>
                <a:cs typeface="Arial"/>
              </a:rPr>
              <a:t>Un	posee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0,05%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menor,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23304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1212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9385" y="1979930"/>
            <a:ext cx="37191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05880" y="1950466"/>
            <a:ext cx="4079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257298"/>
            <a:ext cx="174371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aceptables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8938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782950"/>
            <a:ext cx="1525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7901" y="2812415"/>
            <a:ext cx="1177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59730" y="2812415"/>
            <a:ext cx="15703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8498" y="2782950"/>
            <a:ext cx="3514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58135" algn="l"/>
              </a:tabLst>
            </a:pP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06944" y="2840229"/>
            <a:ext cx="1676274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2928" y="3367151"/>
            <a:ext cx="18110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1%,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82798" y="3337687"/>
            <a:ext cx="4631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06817" y="3367151"/>
            <a:ext cx="21786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3644519"/>
            <a:ext cx="15430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20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igaci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77770" y="3615055"/>
            <a:ext cx="856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03727" y="3644519"/>
            <a:ext cx="54311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reacondicionado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83218" y="3615055"/>
            <a:ext cx="1002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0497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D1500,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2049):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419845" y="4478401"/>
            <a:ext cx="1485900" cy="277495"/>
          </a:xfrm>
          <a:custGeom>
            <a:avLst/>
            <a:gdLst/>
            <a:ahLst/>
            <a:cxnLst/>
            <a:rect l="l" t="t" r="r" b="b"/>
            <a:pathLst>
              <a:path w="1485900" h="277495">
                <a:moveTo>
                  <a:pt x="1485900" y="0"/>
                </a:moveTo>
                <a:lnTo>
                  <a:pt x="0" y="0"/>
                </a:lnTo>
                <a:lnTo>
                  <a:pt x="0" y="277368"/>
                </a:lnTo>
                <a:lnTo>
                  <a:pt x="1485900" y="277368"/>
                </a:lnTo>
                <a:lnTo>
                  <a:pt x="14859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25600" y="4478401"/>
            <a:ext cx="24847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spc="-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5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448936"/>
            <a:ext cx="3107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448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80383" y="4478401"/>
            <a:ext cx="1435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53583" y="4448936"/>
            <a:ext cx="1012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5905" y="4478401"/>
            <a:ext cx="6965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índice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39965" y="4448936"/>
            <a:ext cx="264541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536446" y="5033136"/>
            <a:ext cx="1464945" cy="277495"/>
          </a:xfrm>
          <a:custGeom>
            <a:avLst/>
            <a:gdLst/>
            <a:ahLst/>
            <a:cxnLst/>
            <a:rect l="l" t="t" r="r" b="b"/>
            <a:pathLst>
              <a:path w="1464945" h="277495">
                <a:moveTo>
                  <a:pt x="1464564" y="0"/>
                </a:moveTo>
                <a:lnTo>
                  <a:pt x="0" y="0"/>
                </a:lnTo>
                <a:lnTo>
                  <a:pt x="0" y="277368"/>
                </a:lnTo>
                <a:lnTo>
                  <a:pt x="1464564" y="277368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466" y="5033136"/>
            <a:ext cx="1045844" cy="277495"/>
          </a:xfrm>
          <a:custGeom>
            <a:avLst/>
            <a:gdLst/>
            <a:ahLst/>
            <a:cxnLst/>
            <a:rect l="l" t="t" r="r" b="b"/>
            <a:pathLst>
              <a:path w="1045845" h="277495">
                <a:moveTo>
                  <a:pt x="1045464" y="0"/>
                </a:moveTo>
                <a:lnTo>
                  <a:pt x="0" y="0"/>
                </a:lnTo>
                <a:lnTo>
                  <a:pt x="0" y="277368"/>
                </a:lnTo>
                <a:lnTo>
                  <a:pt x="1045464" y="277368"/>
                </a:lnTo>
                <a:lnTo>
                  <a:pt x="1045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003673"/>
            <a:ext cx="433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usado,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oscuridad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20919" y="5033136"/>
            <a:ext cx="10871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22313" y="5033136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62140" y="5003673"/>
            <a:ext cx="3471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31060" algn="l"/>
              </a:tabLst>
            </a:pP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1266748" y="5587949"/>
            <a:ext cx="29432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color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179</a:t>
            </a:fld>
            <a:endParaRPr dirty="0"/>
          </a:p>
        </p:txBody>
      </p:sp>
      <p:sp>
        <p:nvSpPr>
          <p:cNvPr id="51" name="object 51"/>
          <p:cNvSpPr txBox="1"/>
          <p:nvPr/>
        </p:nvSpPr>
        <p:spPr>
          <a:xfrm>
            <a:off x="935227" y="5558790"/>
            <a:ext cx="4596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65500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0478" y="5587949"/>
            <a:ext cx="436245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47927" y="5865622"/>
            <a:ext cx="34982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norma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33442" y="5836158"/>
            <a:ext cx="2761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 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medida</a:t>
            </a:r>
            <a:r>
              <a:rPr sz="1900" b="1" spc="-5" dirty="0">
                <a:latin typeface="Arial"/>
                <a:cs typeface="Arial"/>
              </a:rPr>
              <a:t> que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24208" y="5865781"/>
            <a:ext cx="1042096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23326" y="5836158"/>
            <a:ext cx="1109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vuelve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489693" y="5865622"/>
            <a:ext cx="483234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142939"/>
            <a:ext cx="8051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740154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4669" y="1123874"/>
            <a:ext cx="9124315" cy="301625"/>
            <a:chOff x="784669" y="1123874"/>
            <a:chExt cx="9124315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4749800" cy="277495"/>
            </a:xfrm>
            <a:custGeom>
              <a:avLst/>
              <a:gdLst/>
              <a:ahLst/>
              <a:cxnLst/>
              <a:rect l="l" t="t" r="r" b="b"/>
              <a:pathLst>
                <a:path w="4749800" h="277494">
                  <a:moveTo>
                    <a:pt x="474967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749673" y="277367"/>
                  </a:lnTo>
                  <a:lnTo>
                    <a:pt x="474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47498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C57.106):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1269" y="1425194"/>
            <a:ext cx="2707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4867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</a:tabLst>
            </a:pP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88101" y="1425194"/>
            <a:ext cx="18395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10881" y="1395730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28990" y="1425194"/>
            <a:ext cx="15443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1142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42489" y="1673098"/>
            <a:ext cx="1767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6083" y="1702562"/>
            <a:ext cx="84581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66259" y="1673098"/>
            <a:ext cx="1270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2228214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12417" y="2257374"/>
            <a:ext cx="26460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28059" y="2228214"/>
            <a:ext cx="595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(hasta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millón,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2437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ppm)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usualmente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69259" y="2535047"/>
            <a:ext cx="6048375" cy="2501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900" b="1" i="1" dirty="0">
                <a:latin typeface="Arial"/>
                <a:cs typeface="Arial"/>
              </a:rPr>
              <a:t>refleja</a:t>
            </a:r>
            <a:r>
              <a:rPr sz="1900" b="1" i="1" spc="3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una</a:t>
            </a:r>
            <a:r>
              <a:rPr sz="1900" b="1" i="1" spc="3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disminución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rigidez</a:t>
            </a:r>
            <a:r>
              <a:rPr sz="1900" b="1" i="1" spc="36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dieléctrica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1106" y="2505582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69259" y="2784983"/>
            <a:ext cx="6155055" cy="26034"/>
          </a:xfrm>
          <a:custGeom>
            <a:avLst/>
            <a:gdLst/>
            <a:ahLst/>
            <a:cxnLst/>
            <a:rect l="l" t="t" r="r" b="b"/>
            <a:pathLst>
              <a:path w="6155055" h="26035">
                <a:moveTo>
                  <a:pt x="6154546" y="0"/>
                </a:moveTo>
                <a:lnTo>
                  <a:pt x="0" y="0"/>
                </a:lnTo>
                <a:lnTo>
                  <a:pt x="0" y="25908"/>
                </a:lnTo>
                <a:lnTo>
                  <a:pt x="6154546" y="25908"/>
                </a:lnTo>
                <a:lnTo>
                  <a:pt x="6154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77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337687"/>
            <a:ext cx="1628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30677" y="3367151"/>
            <a:ext cx="39357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53581" y="3337687"/>
            <a:ext cx="371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91477" y="3367151"/>
            <a:ext cx="19939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50273" y="3337687"/>
            <a:ext cx="936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27985" y="3644519"/>
            <a:ext cx="992505" cy="277495"/>
          </a:xfrm>
          <a:custGeom>
            <a:avLst/>
            <a:gdLst/>
            <a:ahLst/>
            <a:cxnLst/>
            <a:rect l="l" t="t" r="r" b="b"/>
            <a:pathLst>
              <a:path w="992504" h="277495">
                <a:moveTo>
                  <a:pt x="992428" y="0"/>
                </a:moveTo>
                <a:lnTo>
                  <a:pt x="0" y="0"/>
                </a:lnTo>
                <a:lnTo>
                  <a:pt x="0" y="277367"/>
                </a:lnTo>
                <a:lnTo>
                  <a:pt x="992428" y="277367"/>
                </a:lnTo>
                <a:lnTo>
                  <a:pt x="99242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807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 dirty="0">
              <a:latin typeface="Wingdings"/>
              <a:cs typeface="Wingding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03015" y="3644519"/>
            <a:ext cx="23139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16701" y="3644519"/>
            <a:ext cx="243014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46338" y="3644519"/>
            <a:ext cx="14395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retenidas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86"/>
            <a:ext cx="334010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690" algn="l"/>
                <a:tab pos="1389380" algn="l"/>
                <a:tab pos="2920365" algn="l"/>
              </a:tabLst>
            </a:pPr>
            <a:r>
              <a:rPr sz="1900" b="1" spc="-5" dirty="0">
                <a:latin typeface="Arial"/>
                <a:cs typeface="Arial"/>
              </a:rPr>
              <a:t>aceite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74946" y="3892677"/>
            <a:ext cx="10668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  <a:tab pos="570865" algn="l"/>
              </a:tabLst>
            </a:pPr>
            <a:r>
              <a:rPr sz="1900" b="1" spc="-5" dirty="0">
                <a:latin typeface="Arial"/>
                <a:cs typeface="Arial"/>
              </a:rPr>
              <a:t>,	lo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67222" y="3921886"/>
            <a:ext cx="450596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6294" algn="l"/>
                <a:tab pos="2609215" algn="l"/>
                <a:tab pos="2948940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drás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icamente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característ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4199509"/>
            <a:ext cx="245046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3714622" y="4755769"/>
            <a:ext cx="5273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IEEE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180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52434" algn="l"/>
              </a:tabLst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927" y="5033136"/>
            <a:ext cx="90252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válidos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5227" y="5281041"/>
            <a:ext cx="2292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0460" algn="l"/>
              </a:tabLst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	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96922" y="5865622"/>
            <a:ext cx="2950845" cy="2838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69 kV,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96922" y="6148984"/>
            <a:ext cx="327532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spc="5" dirty="0">
                <a:latin typeface="Arial"/>
                <a:cs typeface="Arial"/>
              </a:rPr>
              <a:t>2%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96922" y="6426352"/>
            <a:ext cx="3275329" cy="271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dirty="0">
                <a:latin typeface="Arial"/>
                <a:cs typeface="Arial"/>
              </a:rPr>
              <a:t>1,5%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max.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8655" y="1424940"/>
            <a:ext cx="7765364" cy="4613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181</a:t>
            </a:fld>
            <a:endParaRPr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3597275" cy="277495"/>
            </a:xfrm>
            <a:custGeom>
              <a:avLst/>
              <a:gdLst/>
              <a:ahLst/>
              <a:cxnLst/>
              <a:rect l="l" t="t" r="r" b="b"/>
              <a:pathLst>
                <a:path w="3597275" h="277494">
                  <a:moveTo>
                    <a:pt x="359727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597275" y="277367"/>
                  </a:lnTo>
                  <a:lnTo>
                    <a:pt x="3597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35972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Gases </a:t>
            </a:r>
            <a:r>
              <a:rPr sz="1900" b="1" dirty="0">
                <a:latin typeface="Arial"/>
                <a:cs typeface="Arial"/>
              </a:rPr>
              <a:t>Disueltos</a:t>
            </a:r>
            <a:r>
              <a:rPr sz="1900" b="1" spc="-5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Aceite: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95297" y="1702562"/>
            <a:ext cx="2611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673098"/>
            <a:ext cx="5407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88029" algn="l"/>
              </a:tabLst>
            </a:pPr>
            <a:r>
              <a:rPr sz="1900" b="1" spc="-5" dirty="0">
                <a:latin typeface="Arial"/>
                <a:cs typeface="Arial"/>
              </a:rPr>
              <a:t>Los	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inciden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8933" y="1702562"/>
            <a:ext cx="27133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6681" y="1673098"/>
            <a:ext cx="718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1312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3017" y="1979930"/>
            <a:ext cx="25488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contaminación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38827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33753" y="2535047"/>
            <a:ext cx="53574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inaceptable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39508" y="2505582"/>
            <a:ext cx="3243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33629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97807" y="2782950"/>
            <a:ext cx="1329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23509" y="2812415"/>
            <a:ext cx="3793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difícilmente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indicará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14154" y="2782950"/>
            <a:ext cx="373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060318"/>
            <a:ext cx="113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78889" y="3644519"/>
            <a:ext cx="1792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estándar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4991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39010" algn="l"/>
              </a:tabLst>
            </a:pPr>
            <a:r>
              <a:rPr sz="1900" b="1" spc="-5" dirty="0">
                <a:latin typeface="Arial"/>
                <a:cs typeface="Arial"/>
              </a:rPr>
              <a:t>El	para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20689" y="3644519"/>
            <a:ext cx="22758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provee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7333" y="3615055"/>
            <a:ext cx="1598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3921836"/>
            <a:ext cx="534860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momento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61557" y="3892677"/>
            <a:ext cx="548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76236" y="3921836"/>
            <a:ext cx="256984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11106" y="3892677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71475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2487422" y="4755769"/>
            <a:ext cx="3431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182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6869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619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84541" y="4755769"/>
            <a:ext cx="17970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61981" y="4726304"/>
            <a:ext cx="223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47927" y="5033136"/>
            <a:ext cx="30441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46346" y="5003673"/>
            <a:ext cx="2558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95854" y="1147826"/>
            <a:ext cx="4222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herramienta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6727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84595" algn="l"/>
              </a:tabLst>
            </a:pPr>
            <a:r>
              <a:rPr sz="1900" b="1" spc="-5" dirty="0">
                <a:latin typeface="Arial"/>
                <a:cs typeface="Arial"/>
              </a:rPr>
              <a:t>Represen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03261" y="1147699"/>
            <a:ext cx="22212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6679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013201" y="1979930"/>
            <a:ext cx="3606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950466"/>
            <a:ext cx="6028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83885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14336" y="1979930"/>
            <a:ext cx="28930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aparición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ácido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94569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6748" y="2257374"/>
            <a:ext cx="162306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228214"/>
            <a:ext cx="4351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71370" algn="l"/>
              </a:tabLst>
            </a:pPr>
            <a:r>
              <a:rPr sz="1900" b="1" spc="-5" dirty="0">
                <a:latin typeface="Arial"/>
                <a:cs typeface="Arial"/>
              </a:rPr>
              <a:t>el	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91022" y="2257374"/>
            <a:ext cx="188848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6860" y="2257374"/>
            <a:ext cx="9518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52866" y="2228214"/>
            <a:ext cx="1532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535047"/>
            <a:ext cx="6851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6814" y="2505582"/>
            <a:ext cx="2117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7878" y="2535047"/>
            <a:ext cx="18383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direcciones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83377" y="2505582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6512" y="3060318"/>
            <a:ext cx="208724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0665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6665" y="3089783"/>
            <a:ext cx="5409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7666" y="3060318"/>
            <a:ext cx="1228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04770" y="3644519"/>
            <a:ext cx="923925" cy="277495"/>
          </a:xfrm>
          <a:custGeom>
            <a:avLst/>
            <a:gdLst/>
            <a:ahLst/>
            <a:cxnLst/>
            <a:rect l="l" t="t" r="r" b="b"/>
            <a:pathLst>
              <a:path w="923925" h="277495">
                <a:moveTo>
                  <a:pt x="923848" y="0"/>
                </a:moveTo>
                <a:lnTo>
                  <a:pt x="0" y="0"/>
                </a:lnTo>
                <a:lnTo>
                  <a:pt x="0" y="277367"/>
                </a:lnTo>
                <a:lnTo>
                  <a:pt x="923848" y="277367"/>
                </a:lnTo>
                <a:lnTo>
                  <a:pt x="9238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999610" y="3644519"/>
            <a:ext cx="3449320" cy="277495"/>
          </a:xfrm>
          <a:custGeom>
            <a:avLst/>
            <a:gdLst/>
            <a:ahLst/>
            <a:cxnLst/>
            <a:rect l="l" t="t" r="r" b="b"/>
            <a:pathLst>
              <a:path w="3449320" h="277495">
                <a:moveTo>
                  <a:pt x="3449066" y="0"/>
                </a:moveTo>
                <a:lnTo>
                  <a:pt x="0" y="0"/>
                </a:lnTo>
                <a:lnTo>
                  <a:pt x="0" y="277367"/>
                </a:lnTo>
                <a:lnTo>
                  <a:pt x="3449066" y="277367"/>
                </a:lnTo>
                <a:lnTo>
                  <a:pt x="34490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56512" y="3615055"/>
            <a:ext cx="637222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otros, 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disuelven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394713" y="4199509"/>
            <a:ext cx="276796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cromatográfico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4521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52165" algn="l"/>
              </a:tabLst>
            </a:pPr>
            <a:r>
              <a:rPr sz="1900" b="1" spc="-5" dirty="0">
                <a:latin typeface="Arial"/>
                <a:cs typeface="Arial"/>
              </a:rPr>
              <a:t>Un	del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69330" y="4199509"/>
            <a:ext cx="1786889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7981" y="4170045"/>
            <a:ext cx="86169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41181" y="4199509"/>
            <a:ext cx="114046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93402" y="4170045"/>
            <a:ext cx="292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4448936"/>
            <a:ext cx="1446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37129" y="4478401"/>
            <a:ext cx="7924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16910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348994" y="5033136"/>
            <a:ext cx="2282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brecal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5003673"/>
            <a:ext cx="3390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70200" algn="l"/>
                <a:tab pos="3176905" algn="l"/>
              </a:tabLst>
            </a:pPr>
            <a:r>
              <a:rPr sz="1900" b="1" spc="-5" dirty="0">
                <a:latin typeface="Arial"/>
                <a:cs typeface="Arial"/>
              </a:rPr>
              <a:t>El	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87290" y="5033136"/>
            <a:ext cx="26981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65860" algn="l"/>
                <a:tab pos="1621155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72325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25817" y="5033136"/>
            <a:ext cx="25469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4575" algn="l"/>
                <a:tab pos="211455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originar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7927" y="5310504"/>
            <a:ext cx="367537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descomposición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0227" y="5281041"/>
            <a:ext cx="1311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6116" y="5310504"/>
            <a:ext cx="39566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recubrir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5587911"/>
            <a:ext cx="118046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82114" y="5558790"/>
            <a:ext cx="3765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935227" y="6113475"/>
            <a:ext cx="199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183</a:t>
            </a:fld>
            <a:endParaRPr dirty="0"/>
          </a:p>
        </p:txBody>
      </p:sp>
      <p:sp>
        <p:nvSpPr>
          <p:cNvPr id="55" name="object 55"/>
          <p:cNvSpPr txBox="1"/>
          <p:nvPr/>
        </p:nvSpPr>
        <p:spPr>
          <a:xfrm>
            <a:off x="1213408" y="6142939"/>
            <a:ext cx="44691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temperaturas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140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61101" y="6113475"/>
            <a:ext cx="1751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91932" y="6142939"/>
            <a:ext cx="23812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comienza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420307"/>
            <a:ext cx="185038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85617" y="6390843"/>
            <a:ext cx="1889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731130" y="6420307"/>
            <a:ext cx="36480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433054" y="6390843"/>
            <a:ext cx="1393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39591" y="1147826"/>
              <a:ext cx="4592955" cy="277495"/>
            </a:xfrm>
            <a:custGeom>
              <a:avLst/>
              <a:gdLst/>
              <a:ahLst/>
              <a:cxnLst/>
              <a:rect l="l" t="t" r="r" b="b"/>
              <a:pathLst>
                <a:path w="4592955" h="277494">
                  <a:moveTo>
                    <a:pt x="4592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592447" y="277367"/>
                  </a:lnTo>
                  <a:lnTo>
                    <a:pt x="4592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0840" y="1147826"/>
            <a:ext cx="15836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53895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presente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 </a:t>
            </a:r>
            <a:r>
              <a:rPr sz="1900" b="1" dirty="0">
                <a:latin typeface="Arial"/>
                <a:cs typeface="Arial"/>
              </a:rPr>
              <a:t>kV,</a:t>
            </a:r>
            <a:r>
              <a:rPr sz="1900" b="1" spc="-5" dirty="0">
                <a:latin typeface="Arial"/>
                <a:cs typeface="Arial"/>
              </a:rPr>
              <a:t> las puntas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772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dobleces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94630" y="1395730"/>
            <a:ext cx="5187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2949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áreas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76242" y="1673098"/>
            <a:ext cx="1715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0565" y="1702562"/>
            <a:ext cx="4182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originarse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321561" y="2535047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6615" algn="l"/>
              </a:tabLst>
            </a:pP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05582"/>
            <a:ext cx="4244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  <a:tab pos="3293110" algn="l"/>
              </a:tabLst>
            </a:pPr>
            <a:r>
              <a:rPr sz="1900" b="1" spc="-5" dirty="0">
                <a:latin typeface="Arial"/>
                <a:cs typeface="Arial"/>
              </a:rPr>
              <a:t>El	produce	grandes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14822" y="2535047"/>
            <a:ext cx="36709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07160" algn="l"/>
                <a:tab pos="1833245" algn="l"/>
                <a:tab pos="315976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ibre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8854" y="2505582"/>
            <a:ext cx="8680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801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2335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disuelve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37305" y="2782950"/>
            <a:ext cx="991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01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2105" algn="l"/>
              </a:tabLst>
            </a:pPr>
            <a:r>
              <a:rPr sz="1900" b="1" spc="-5" dirty="0">
                <a:latin typeface="Arial"/>
                <a:cs typeface="Arial"/>
              </a:rPr>
              <a:t>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80514" y="3367151"/>
            <a:ext cx="6973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4085" algn="l"/>
                <a:tab pos="1707514" algn="l"/>
                <a:tab pos="3001645" algn="l"/>
                <a:tab pos="3430270" algn="l"/>
                <a:tab pos="4298315" algn="l"/>
                <a:tab pos="5445125" algn="l"/>
                <a:tab pos="5789295" algn="l"/>
              </a:tabLst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difí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ificar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41130" y="3337687"/>
            <a:ext cx="9442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10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3615055"/>
            <a:ext cx="1271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producirse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9114" y="3644519"/>
            <a:ext cx="76638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oxidación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3921886"/>
            <a:ext cx="189166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93822" y="3892677"/>
            <a:ext cx="6286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construcción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478401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448936"/>
            <a:ext cx="1345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42642" y="4478401"/>
            <a:ext cx="21069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44460" y="4478401"/>
            <a:ext cx="13627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09642" y="4448936"/>
            <a:ext cx="5475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97020" algn="l"/>
              </a:tabLst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suficientemente	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26304"/>
            <a:ext cx="121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permitir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29866" y="4755769"/>
            <a:ext cx="3454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creación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chispas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71184" y="4726304"/>
            <a:ext cx="1493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44460" y="4755769"/>
            <a:ext cx="2741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7927" y="5033136"/>
            <a:ext cx="27501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5558790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01394" y="5587949"/>
            <a:ext cx="84715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34415" algn="l"/>
                <a:tab pos="1599565" algn="l"/>
                <a:tab pos="2794000" algn="l"/>
                <a:tab pos="3573779" algn="l"/>
                <a:tab pos="4902835" algn="l"/>
                <a:tab pos="5469255" algn="l"/>
                <a:tab pos="6034405" algn="l"/>
                <a:tab pos="7190105" algn="l"/>
                <a:tab pos="8063230" algn="l"/>
                <a:tab pos="833247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5865622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98166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974838" y="6420307"/>
            <a:ext cx="1047115" cy="277495"/>
          </a:xfrm>
          <a:custGeom>
            <a:avLst/>
            <a:gdLst/>
            <a:ahLst/>
            <a:cxnLst/>
            <a:rect l="l" t="t" r="r" b="b"/>
            <a:pathLst>
              <a:path w="1047115" h="277495">
                <a:moveTo>
                  <a:pt x="1046988" y="0"/>
                </a:moveTo>
                <a:lnTo>
                  <a:pt x="0" y="0"/>
                </a:lnTo>
                <a:lnTo>
                  <a:pt x="0" y="277367"/>
                </a:lnTo>
                <a:lnTo>
                  <a:pt x="1046988" y="277367"/>
                </a:lnTo>
                <a:lnTo>
                  <a:pt x="1046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448382"/>
            <a:ext cx="208914" cy="19498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935227" y="6390843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184</a:t>
            </a:fld>
            <a:endParaRPr dirty="0"/>
          </a:p>
        </p:txBody>
      </p:sp>
      <p:sp>
        <p:nvSpPr>
          <p:cNvPr id="50" name="object 50"/>
          <p:cNvSpPr txBox="1"/>
          <p:nvPr/>
        </p:nvSpPr>
        <p:spPr>
          <a:xfrm>
            <a:off x="1336802" y="6420307"/>
            <a:ext cx="2588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79290" y="6390843"/>
            <a:ext cx="5122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acetileno.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241671" y="1702562"/>
            <a:ext cx="4536440" cy="277495"/>
          </a:xfrm>
          <a:custGeom>
            <a:avLst/>
            <a:gdLst/>
            <a:ahLst/>
            <a:cxnLst/>
            <a:rect l="l" t="t" r="r" b="b"/>
            <a:pathLst>
              <a:path w="4536440" h="277494">
                <a:moveTo>
                  <a:pt x="4536059" y="0"/>
                </a:moveTo>
                <a:lnTo>
                  <a:pt x="0" y="0"/>
                </a:lnTo>
                <a:lnTo>
                  <a:pt x="0" y="277367"/>
                </a:lnTo>
                <a:lnTo>
                  <a:pt x="4536059" y="277367"/>
                </a:lnTo>
                <a:lnTo>
                  <a:pt x="4536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97177" y="1702562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1849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5115" algn="l"/>
              </a:tabLst>
            </a:pPr>
            <a:r>
              <a:rPr sz="1900" b="1" spc="-5" dirty="0">
                <a:latin typeface="Arial"/>
                <a:cs typeface="Arial"/>
              </a:rPr>
              <a:t>La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9466" y="1702562"/>
            <a:ext cx="23482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8971" y="1673098"/>
            <a:ext cx="462851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facilita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detección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47927" y="2257374"/>
            <a:ext cx="902525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Hidrógeno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(H2),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(O2)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Nitrógeno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(N2) pueden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2535047"/>
            <a:ext cx="237490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9873" y="2505582"/>
            <a:ext cx="5774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sellos dañados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7927" y="3089783"/>
            <a:ext cx="711580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0530" y="3060318"/>
            <a:ext cx="1934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reflejan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337687"/>
            <a:ext cx="2585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7463" y="3367151"/>
            <a:ext cx="55391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sobrecarga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03614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58302" y="3921836"/>
            <a:ext cx="1714500" cy="278130"/>
          </a:xfrm>
          <a:custGeom>
            <a:avLst/>
            <a:gdLst/>
            <a:ahLst/>
            <a:cxnLst/>
            <a:rect l="l" t="t" r="r" b="b"/>
            <a:pathLst>
              <a:path w="1714500" h="278129">
                <a:moveTo>
                  <a:pt x="1714500" y="0"/>
                </a:moveTo>
                <a:lnTo>
                  <a:pt x="0" y="0"/>
                </a:lnTo>
                <a:lnTo>
                  <a:pt x="0" y="277672"/>
                </a:lnTo>
                <a:lnTo>
                  <a:pt x="1714500" y="277672"/>
                </a:lnTo>
                <a:lnTo>
                  <a:pt x="1714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89267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185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1310894" y="3921836"/>
            <a:ext cx="54844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metano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62953" y="3892677"/>
            <a:ext cx="3121660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199509"/>
            <a:ext cx="509714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48196" y="4170045"/>
            <a:ext cx="38328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eléctrico,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448936"/>
            <a:ext cx="12242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10054" y="4478401"/>
            <a:ext cx="73513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09581" y="4448936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4726304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8140" y="1294843"/>
            <a:ext cx="7829352" cy="51299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186</a:t>
            </a:fld>
            <a:endParaRPr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01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límites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diferentes tipos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gases, está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dividida en cuatro filas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20" dirty="0">
                <a:latin typeface="Arial"/>
                <a:cs typeface="Arial"/>
              </a:rPr>
              <a:t>va </a:t>
            </a:r>
            <a:r>
              <a:rPr sz="1900" b="1" spc="-5" dirty="0">
                <a:latin typeface="Arial"/>
                <a:cs typeface="Arial"/>
              </a:rPr>
              <a:t>desde la condición normal a la condición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8263" y="2089184"/>
            <a:ext cx="6939637" cy="451176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187</a:t>
            </a:fld>
            <a:endParaRPr dirty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7619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7761" y="1702562"/>
            <a:ext cx="7002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2257374"/>
            <a:ext cx="806005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probablemente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812415"/>
            <a:ext cx="85750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3089783"/>
            <a:ext cx="24022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servicio.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9327" y="3644519"/>
            <a:ext cx="8607425" cy="277495"/>
            <a:chOff x="719327" y="3644519"/>
            <a:chExt cx="8607425" cy="277495"/>
          </a:xfrm>
        </p:grpSpPr>
        <p:sp>
          <p:nvSpPr>
            <p:cNvPr id="12" name="object 12"/>
            <p:cNvSpPr/>
            <p:nvPr/>
          </p:nvSpPr>
          <p:spPr>
            <a:xfrm>
              <a:off x="719327" y="3644519"/>
              <a:ext cx="8607425" cy="277495"/>
            </a:xfrm>
            <a:custGeom>
              <a:avLst/>
              <a:gdLst/>
              <a:ahLst/>
              <a:cxnLst/>
              <a:rect l="l" t="t" r="r" b="b"/>
              <a:pathLst>
                <a:path w="8607425" h="277495">
                  <a:moveTo>
                    <a:pt x="86072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8607298" y="277367"/>
                  </a:lnTo>
                  <a:lnTo>
                    <a:pt x="86072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4" y="3658870"/>
              <a:ext cx="208914" cy="2089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9327" y="3644519"/>
            <a:ext cx="86074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711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(IEEE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C57.104-2008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Duval):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50069" y="3644519"/>
            <a:ext cx="5232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418321" y="3921836"/>
            <a:ext cx="1181100" cy="278130"/>
          </a:xfrm>
          <a:custGeom>
            <a:avLst/>
            <a:gdLst/>
            <a:ahLst/>
            <a:cxnLst/>
            <a:rect l="l" t="t" r="r" b="b"/>
            <a:pathLst>
              <a:path w="1181100" h="278129">
                <a:moveTo>
                  <a:pt x="1181100" y="0"/>
                </a:moveTo>
                <a:lnTo>
                  <a:pt x="0" y="0"/>
                </a:lnTo>
                <a:lnTo>
                  <a:pt x="0" y="277672"/>
                </a:lnTo>
                <a:lnTo>
                  <a:pt x="1181100" y="277672"/>
                </a:lnTo>
                <a:lnTo>
                  <a:pt x="1181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90600" y="3921886"/>
            <a:ext cx="272732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17671" y="3921886"/>
            <a:ext cx="4700905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05621" y="3892677"/>
            <a:ext cx="158051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0600" y="4199509"/>
            <a:ext cx="188404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3594" algn="l"/>
              </a:tabLst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4517" y="4199509"/>
            <a:ext cx="459422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0">
              <a:lnSpc>
                <a:spcPts val="2145"/>
              </a:lnSpc>
              <a:tabLst>
                <a:tab pos="561340" algn="l"/>
                <a:tab pos="902335" algn="l"/>
                <a:tab pos="1725295" algn="l"/>
                <a:tab pos="2641600" algn="l"/>
                <a:tab pos="3371215" algn="l"/>
                <a:tab pos="4167504" algn="l"/>
              </a:tabLst>
            </a:pPr>
            <a:r>
              <a:rPr sz="1900" b="1" spc="-5" dirty="0">
                <a:latin typeface="Arial"/>
                <a:cs typeface="Arial"/>
              </a:rPr>
              <a:t>en	el	aceite	cuenta	entre	otras,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8489" y="4199509"/>
            <a:ext cx="210756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70230" algn="l"/>
              </a:tabLst>
            </a:pPr>
            <a:r>
              <a:rPr sz="1900" b="1" dirty="0">
                <a:latin typeface="Arial"/>
                <a:cs typeface="Arial"/>
              </a:rPr>
              <a:t>dos	</a:t>
            </a:r>
            <a:r>
              <a:rPr sz="1900" b="1" spc="-5" dirty="0">
                <a:latin typeface="Arial"/>
                <a:cs typeface="Arial"/>
              </a:rPr>
              <a:t>herramientas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79685" y="417004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7900" y="4448936"/>
            <a:ext cx="1379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45689" y="4478401"/>
            <a:ext cx="2234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42230" y="4448936"/>
            <a:ext cx="4234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expresado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41054" y="4478401"/>
            <a:ext cx="1044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rián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ulo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0600" y="4755769"/>
            <a:ext cx="1073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77900" y="5281041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188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1281938" y="5310504"/>
            <a:ext cx="20974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0651" y="5281041"/>
            <a:ext cx="1933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16930" y="5310504"/>
            <a:ext cx="2461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65744" y="5281041"/>
            <a:ext cx="2120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7900" y="5558790"/>
            <a:ext cx="321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8430" y="5587873"/>
            <a:ext cx="579183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09484" y="5558790"/>
            <a:ext cx="2672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gases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0600" y="5865622"/>
            <a:ext cx="30854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63110" y="5836158"/>
            <a:ext cx="3625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265" algn="l"/>
              </a:tabLst>
            </a:pPr>
            <a:r>
              <a:rPr sz="1900" b="1" spc="-5" dirty="0">
                <a:latin typeface="Arial"/>
                <a:cs typeface="Arial"/>
              </a:rPr>
              <a:t>,	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76622" y="5865622"/>
            <a:ext cx="45485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12173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18522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5592" y="1147826"/>
            <a:ext cx="1355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7914" y="1118362"/>
            <a:ext cx="5403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63160" algn="l"/>
              </a:tabLst>
            </a:pP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ojan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0597" y="1147826"/>
            <a:ext cx="16325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858519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43351" y="1425194"/>
            <a:ext cx="4130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liberación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550" y="1395730"/>
            <a:ext cx="5793105" cy="31496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2460" algn="l"/>
              </a:tabLst>
            </a:pP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a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1950466"/>
            <a:ext cx="7499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9617" y="1979930"/>
            <a:ext cx="82035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refiriendo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74"/>
            <a:ext cx="338582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33366" y="2257374"/>
            <a:ext cx="448309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81422" y="2257374"/>
            <a:ext cx="22428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20889" y="2257374"/>
            <a:ext cx="15735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4977" y="2228214"/>
            <a:ext cx="2931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71242" y="2535047"/>
            <a:ext cx="2670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indicaría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8753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7324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encuentre,	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fue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transformador.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37483" y="3089783"/>
            <a:ext cx="3499485" cy="277495"/>
          </a:xfrm>
          <a:custGeom>
            <a:avLst/>
            <a:gdLst/>
            <a:ahLst/>
            <a:cxnLst/>
            <a:rect l="l" t="t" r="r" b="b"/>
            <a:pathLst>
              <a:path w="3499484" h="277495">
                <a:moveTo>
                  <a:pt x="3499358" y="0"/>
                </a:moveTo>
                <a:lnTo>
                  <a:pt x="0" y="0"/>
                </a:lnTo>
                <a:lnTo>
                  <a:pt x="0" y="277367"/>
                </a:lnTo>
                <a:lnTo>
                  <a:pt x="3499358" y="277367"/>
                </a:lnTo>
                <a:lnTo>
                  <a:pt x="3499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060318"/>
            <a:ext cx="6381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189</a:t>
            </a:fld>
            <a:endParaRPr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8091" y="1147579"/>
            <a:ext cx="7677669" cy="60288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190</a:t>
            </a:fld>
            <a:endParaRPr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2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9138" y="1425194"/>
            <a:ext cx="2307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punto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2329" y="1979930"/>
            <a:ext cx="1903730" cy="277495"/>
          </a:xfrm>
          <a:custGeom>
            <a:avLst/>
            <a:gdLst/>
            <a:ahLst/>
            <a:cxnLst/>
            <a:rect l="l" t="t" r="r" b="b"/>
            <a:pathLst>
              <a:path w="1903729" h="277494">
                <a:moveTo>
                  <a:pt x="1903729" y="0"/>
                </a:moveTo>
                <a:lnTo>
                  <a:pt x="0" y="0"/>
                </a:lnTo>
                <a:lnTo>
                  <a:pt x="0" y="277367"/>
                </a:lnTo>
                <a:lnTo>
                  <a:pt x="1903729" y="277367"/>
                </a:lnTo>
                <a:lnTo>
                  <a:pt x="19037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vértice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pirámide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6041" y="1950466"/>
            <a:ext cx="8089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23410" indent="-4411345">
              <a:lnSpc>
                <a:spcPct val="100000"/>
              </a:lnSpc>
              <a:spcBef>
                <a:spcPts val="95"/>
              </a:spcBef>
              <a:buSzPct val="172727"/>
              <a:buChar char=""/>
              <a:tabLst>
                <a:tab pos="4423410" algn="l"/>
                <a:tab pos="4424045" algn="l"/>
              </a:tabLst>
            </a:pP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64561" y="2535047"/>
            <a:ext cx="2413000" cy="277495"/>
          </a:xfrm>
          <a:custGeom>
            <a:avLst/>
            <a:gdLst/>
            <a:ahLst/>
            <a:cxnLst/>
            <a:rect l="l" t="t" r="r" b="b"/>
            <a:pathLst>
              <a:path w="2413000" h="277494">
                <a:moveTo>
                  <a:pt x="2412745" y="0"/>
                </a:moveTo>
                <a:lnTo>
                  <a:pt x="0" y="0"/>
                </a:lnTo>
                <a:lnTo>
                  <a:pt x="0" y="277367"/>
                </a:lnTo>
                <a:lnTo>
                  <a:pt x="2412745" y="277367"/>
                </a:lnTo>
                <a:lnTo>
                  <a:pt x="24127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25360" y="2535047"/>
            <a:ext cx="2884170" cy="277495"/>
          </a:xfrm>
          <a:custGeom>
            <a:avLst/>
            <a:gdLst/>
            <a:ahLst/>
            <a:cxnLst/>
            <a:rect l="l" t="t" r="r" b="b"/>
            <a:pathLst>
              <a:path w="2884170" h="277494">
                <a:moveTo>
                  <a:pt x="2883662" y="0"/>
                </a:moveTo>
                <a:lnTo>
                  <a:pt x="0" y="0"/>
                </a:lnTo>
                <a:lnTo>
                  <a:pt x="0" y="277367"/>
                </a:lnTo>
                <a:lnTo>
                  <a:pt x="2883662" y="277367"/>
                </a:lnTo>
                <a:lnTo>
                  <a:pt x="28836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06041" y="2505582"/>
            <a:ext cx="8183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dirty="0">
                <a:latin typeface="Arial"/>
                <a:cs typeface="Arial"/>
              </a:rPr>
              <a:t> D1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 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energía,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191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2458466" y="3089783"/>
            <a:ext cx="2594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6041" y="3060318"/>
            <a:ext cx="6430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510279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89138" y="3089783"/>
            <a:ext cx="18967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6041" y="3892677"/>
            <a:ext cx="811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9801" y="3921836"/>
            <a:ext cx="24022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T1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43983" y="3892677"/>
            <a:ext cx="5039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34642" y="4170045"/>
            <a:ext cx="102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4561" y="4755769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6041" y="4726304"/>
            <a:ext cx="6497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182308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 térmica 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700º</a:t>
            </a:r>
            <a:r>
              <a:rPr sz="1900" b="1" spc="-5" dirty="0">
                <a:latin typeface="Arial"/>
                <a:cs typeface="Arial"/>
              </a:rPr>
              <a:t> 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40175" y="5310504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06041" y="5281041"/>
            <a:ext cx="737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29819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 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700º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99383" y="5865622"/>
            <a:ext cx="2929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6041" y="5836158"/>
            <a:ext cx="746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07428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DT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13266" y="5865622"/>
            <a:ext cx="859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7839" y="6142990"/>
            <a:ext cx="7772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4642" y="6113475"/>
            <a:ext cx="2560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0310" algn="l"/>
              </a:tabLst>
            </a:pPr>
            <a:r>
              <a:rPr sz="1900" b="1" spc="-5" dirty="0">
                <a:latin typeface="Arial"/>
                <a:cs typeface="Arial"/>
              </a:rPr>
              <a:t>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73210" cy="3769995"/>
            <a:chOff x="789431" y="1124085"/>
            <a:chExt cx="9173210" cy="37699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0494" y="1147572"/>
              <a:ext cx="9171611" cy="374599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20632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5148453"/>
            <a:ext cx="9049385" cy="11474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 Radio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portátil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cromatografía.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603817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192</a:t>
            </a:fld>
            <a:endParaRPr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9099" y="1236568"/>
            <a:ext cx="6987794" cy="5250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193</a:t>
            </a:fld>
            <a:endParaRPr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910955" cy="69249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Subestaciones</a:t>
            </a:r>
            <a:r>
              <a:rPr sz="2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2800" b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Metal</a:t>
            </a:r>
            <a:r>
              <a:rPr sz="2800" b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Enclosure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75714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Enclosure,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suponen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53082"/>
            <a:ext cx="352869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vida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útil, </a:t>
            </a:r>
            <a:r>
              <a:rPr sz="1900" b="1" dirty="0">
                <a:latin typeface="Arial"/>
                <a:cs typeface="Arial"/>
              </a:rPr>
              <a:t>alrededor</a:t>
            </a:r>
            <a:r>
              <a:rPr sz="1900" b="1" spc="-5" dirty="0">
                <a:latin typeface="Arial"/>
                <a:cs typeface="Arial"/>
              </a:rPr>
              <a:t> de 30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5715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7927" y="5829046"/>
            <a:ext cx="15684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46100" algn="l"/>
              </a:tabLst>
            </a:pPr>
            <a:r>
              <a:rPr sz="1900" b="1" spc="-5" dirty="0">
                <a:latin typeface="Arial"/>
                <a:cs typeface="Arial"/>
              </a:rPr>
              <a:t>Sin	emb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3677" y="5799582"/>
            <a:ext cx="2272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1460" algn="l"/>
                <a:tab pos="1616075" algn="l"/>
              </a:tabLst>
            </a:pPr>
            <a:r>
              <a:rPr sz="1900" b="1" spc="-5" dirty="0">
                <a:latin typeface="Arial"/>
                <a:cs typeface="Arial"/>
              </a:rPr>
              <a:t>,	element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6871" y="5829046"/>
            <a:ext cx="503618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11275" algn="l"/>
                <a:tab pos="2128520" algn="l"/>
                <a:tab pos="2431415" algn="l"/>
                <a:tab pos="3797300" algn="l"/>
              </a:tabLst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6076899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4794" y="6106363"/>
            <a:ext cx="10839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minuir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2714" y="6076899"/>
            <a:ext cx="1956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expectativa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8330" y="6106363"/>
            <a:ext cx="4819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4525" y="6076899"/>
            <a:ext cx="17811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7648" y="2607632"/>
            <a:ext cx="5865752" cy="2942737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194</a:t>
            </a:fld>
            <a:endParaRPr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0840" y="1147826"/>
            <a:ext cx="2975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polvo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unido</a:t>
            </a:r>
            <a:r>
              <a:rPr sz="1900" b="1" spc="-5" dirty="0">
                <a:latin typeface="Arial"/>
                <a:cs typeface="Arial"/>
              </a:rPr>
              <a:t>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3319" y="1118362"/>
            <a:ext cx="69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0586" y="1147826"/>
            <a:ext cx="5022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enemigo</a:t>
            </a:r>
            <a:r>
              <a:rPr sz="1900" b="1" dirty="0">
                <a:latin typeface="Arial"/>
                <a:cs typeface="Arial"/>
              </a:rPr>
              <a:t> del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1950466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73250" y="1979930"/>
            <a:ext cx="3943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0828" y="1950466"/>
            <a:ext cx="2306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47342" y="2812414"/>
            <a:ext cx="5211445" cy="701040"/>
          </a:xfrm>
          <a:custGeom>
            <a:avLst/>
            <a:gdLst/>
            <a:ahLst/>
            <a:cxnLst/>
            <a:rect l="l" t="t" r="r" b="b"/>
            <a:pathLst>
              <a:path w="5211445" h="701039">
                <a:moveTo>
                  <a:pt x="5211191" y="350520"/>
                </a:moveTo>
                <a:lnTo>
                  <a:pt x="3889883" y="350520"/>
                </a:lnTo>
                <a:lnTo>
                  <a:pt x="388988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211191" y="701040"/>
                </a:lnTo>
                <a:lnTo>
                  <a:pt x="5211191" y="35052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47342" y="2778379"/>
            <a:ext cx="5222875" cy="7416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669925" indent="-669925">
              <a:lnSpc>
                <a:spcPts val="2820"/>
              </a:lnSpc>
              <a:spcBef>
                <a:spcPts val="100"/>
              </a:spcBef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Hi </a:t>
            </a:r>
            <a:r>
              <a:rPr sz="2400" b="1" dirty="0">
                <a:latin typeface="Arial"/>
                <a:cs typeface="Arial"/>
              </a:rPr>
              <a:t>Pot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AC.</a:t>
            </a:r>
            <a:endParaRPr sz="2400" dirty="0">
              <a:latin typeface="Arial"/>
              <a:cs typeface="Arial"/>
            </a:endParaRPr>
          </a:p>
          <a:p>
            <a:pPr marL="669925" indent="-669925">
              <a:lnSpc>
                <a:spcPts val="2820"/>
              </a:lnSpc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9327" y="4135119"/>
            <a:ext cx="3331845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4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Pot AC.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26103" y="4769485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5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97975"/>
            <a:ext cx="208914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740021"/>
            <a:ext cx="5777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Está sugerida 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norma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554315"/>
              </p:ext>
            </p:extLst>
          </p:nvPr>
        </p:nvGraphicFramePr>
        <p:xfrm>
          <a:off x="947927" y="5324297"/>
          <a:ext cx="9043670" cy="1400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3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028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05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900" b="1" spc="-5" dirty="0">
                          <a:latin typeface="Arial"/>
                          <a:cs typeface="Arial"/>
                        </a:rPr>
                        <a:t>Esta</a:t>
                      </a:r>
                      <a:r>
                        <a:rPr sz="19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-5" dirty="0">
                          <a:latin typeface="Arial"/>
                          <a:cs typeface="Arial"/>
                        </a:rPr>
                        <a:t>prueba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debe</a:t>
                      </a:r>
                      <a:r>
                        <a:rPr sz="2400" b="1" i="1" u="sng" spc="-8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efectuarse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2400" b="1" i="1" u="sng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solo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-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-8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prueba</a:t>
                      </a:r>
                      <a:r>
                        <a:rPr sz="2400" b="1" i="1" u="sng" spc="-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2400" b="1" i="1" u="sng" spc="-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medición</a:t>
                      </a:r>
                      <a:r>
                        <a:rPr sz="2400" b="1" i="1" u="sng" spc="-7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0835">
                <a:tc gridSpan="3">
                  <a:txBody>
                    <a:bodyPr/>
                    <a:lstStyle/>
                    <a:p>
                      <a:pPr marR="3175">
                        <a:lnSpc>
                          <a:spcPts val="2510"/>
                        </a:lnSpc>
                        <a:tabLst>
                          <a:tab pos="1932939" algn="l"/>
                          <a:tab pos="2629535" algn="l"/>
                          <a:tab pos="4647565" algn="l"/>
                          <a:tab pos="5344160" algn="l"/>
                          <a:tab pos="6125210" algn="l"/>
                          <a:tab pos="8021955" algn="l"/>
                        </a:tabLst>
                      </a:pPr>
                      <a:r>
                        <a:rPr sz="2400" b="1" i="1" dirty="0">
                          <a:latin typeface="Arial"/>
                          <a:cs typeface="Arial"/>
                        </a:rPr>
                        <a:t>resistencia	de	aislam</a:t>
                      </a:r>
                      <a:r>
                        <a:rPr sz="2400" b="1" i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400" b="1" i="1" dirty="0">
                          <a:latin typeface="Arial"/>
                          <a:cs typeface="Arial"/>
                        </a:rPr>
                        <a:t>ento	en	DC	</a:t>
                      </a:r>
                      <a:r>
                        <a:rPr sz="2400" b="1" i="1" spc="1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400" b="1" i="1" spc="-3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400" b="1" i="1" dirty="0">
                          <a:latin typeface="Arial"/>
                          <a:cs typeface="Arial"/>
                        </a:rPr>
                        <a:t>EGGER)	resulta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8935">
                <a:tc gridSpan="3">
                  <a:txBody>
                    <a:bodyPr/>
                    <a:lstStyle/>
                    <a:p>
                      <a:pPr>
                        <a:lnSpc>
                          <a:spcPts val="2810"/>
                        </a:lnSpc>
                      </a:pP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satisfactoria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limpieza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interna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2400" b="1" i="1" u="sng" spc="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subestación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ha</a:t>
                      </a:r>
                      <a:r>
                        <a:rPr sz="2400" b="1" i="1" u="sng" spc="1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sido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realizada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900" b="1" dirty="0">
                          <a:latin typeface="Arial"/>
                          <a:cs typeface="Arial"/>
                        </a:rPr>
                        <a:t>.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1206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195</a:t>
            </a:fld>
            <a:endParaRPr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96690" y="1147826"/>
            <a:ext cx="3117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objeto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debilidades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76904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4167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	en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78926" y="1147826"/>
            <a:ext cx="13068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464121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ángulos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uniones.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0038" y="1979930"/>
            <a:ext cx="8653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75%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1951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utilizada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30042" y="2228214"/>
            <a:ext cx="6851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4424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970" y="3144150"/>
            <a:ext cx="7143726" cy="3571202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196</a:t>
            </a:fld>
            <a:endParaRPr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28439" y="1147826"/>
              <a:ext cx="5109210" cy="277495"/>
            </a:xfrm>
            <a:custGeom>
              <a:avLst/>
              <a:gdLst/>
              <a:ahLst/>
              <a:cxnLst/>
              <a:rect l="l" t="t" r="r" b="b"/>
              <a:pathLst>
                <a:path w="5109209" h="277494">
                  <a:moveTo>
                    <a:pt x="510908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109083" y="277367"/>
                  </a:lnTo>
                  <a:lnTo>
                    <a:pt x="510908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2364" y="1147826"/>
            <a:ext cx="1664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8782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37714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 utilizado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Hi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5" dirty="0">
                <a:latin typeface="Arial"/>
                <a:cs typeface="Arial"/>
              </a:rPr>
              <a:t> DC.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333241" y="1702562"/>
            <a:ext cx="3749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 es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 común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900" y="1673098"/>
            <a:ext cx="7802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70295" algn="l"/>
              </a:tabLst>
            </a:pPr>
            <a:r>
              <a:rPr sz="1900" b="1" spc="-5" dirty="0">
                <a:latin typeface="Arial"/>
                <a:cs typeface="Arial"/>
              </a:rPr>
              <a:t>Vale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mencionar que	pero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2850" y="1702562"/>
            <a:ext cx="1140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600" y="1979930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ejecu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1954" y="1979930"/>
            <a:ext cx="22123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58766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2535047"/>
            <a:ext cx="3594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089783"/>
            <a:ext cx="228600" cy="2773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1724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4310" y="3089783"/>
            <a:ext cx="72383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útil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encontrar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signos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367151"/>
            <a:ext cx="6699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921836"/>
            <a:ext cx="228600" cy="27767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42364" y="3921836"/>
            <a:ext cx="8858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álisis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5161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51753" y="3921836"/>
            <a:ext cx="202438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840469" y="4478401"/>
            <a:ext cx="1132840" cy="277495"/>
          </a:xfrm>
          <a:custGeom>
            <a:avLst/>
            <a:gdLst/>
            <a:ahLst/>
            <a:cxnLst/>
            <a:rect l="l" t="t" r="r" b="b"/>
            <a:pathLst>
              <a:path w="1132840" h="277495">
                <a:moveTo>
                  <a:pt x="1132331" y="0"/>
                </a:moveTo>
                <a:lnTo>
                  <a:pt x="0" y="0"/>
                </a:lnTo>
                <a:lnTo>
                  <a:pt x="0" y="277368"/>
                </a:lnTo>
                <a:lnTo>
                  <a:pt x="1132331" y="277368"/>
                </a:lnTo>
                <a:lnTo>
                  <a:pt x="113233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4448936"/>
            <a:ext cx="1868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91282" y="4478401"/>
            <a:ext cx="44767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efectuarse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cortocircuitando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55205" y="4448936"/>
            <a:ext cx="2629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29114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13759" y="4726304"/>
            <a:ext cx="1446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15407" y="4755769"/>
            <a:ext cx="34588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GST-Tierra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861297" y="472630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082038" y="5310504"/>
            <a:ext cx="4719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desconectar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197</a:t>
            </a:fld>
            <a:endParaRPr dirty="0"/>
          </a:p>
        </p:txBody>
      </p:sp>
      <p:sp>
        <p:nvSpPr>
          <p:cNvPr id="38" name="object 38"/>
          <p:cNvSpPr txBox="1"/>
          <p:nvPr/>
        </p:nvSpPr>
        <p:spPr>
          <a:xfrm>
            <a:off x="935227" y="5281041"/>
            <a:ext cx="904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2963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	posibles: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5558790"/>
            <a:ext cx="83096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259738"/>
            <a:ext cx="5313173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Interruptores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1702562"/>
            <a:ext cx="4097148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Prueba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Alto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Potencial</a:t>
            </a:r>
            <a:endParaRPr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393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7694" y="2257374"/>
            <a:ext cx="759523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C37.10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-1995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1463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 interruptores,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3973" y="2535047"/>
            <a:ext cx="94678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67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0759" y="2535047"/>
            <a:ext cx="59321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autores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contemplan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812415"/>
            <a:ext cx="3073400" cy="277495"/>
          </a:xfrm>
          <a:custGeom>
            <a:avLst/>
            <a:gdLst/>
            <a:ahLst/>
            <a:cxnLst/>
            <a:rect l="l" t="t" r="r" b="b"/>
            <a:pathLst>
              <a:path w="3073400" h="277494">
                <a:moveTo>
                  <a:pt x="3073019" y="0"/>
                </a:moveTo>
                <a:lnTo>
                  <a:pt x="0" y="0"/>
                </a:lnTo>
                <a:lnTo>
                  <a:pt x="0" y="277367"/>
                </a:lnTo>
                <a:lnTo>
                  <a:pt x="3073019" y="277367"/>
                </a:lnTo>
                <a:lnTo>
                  <a:pt x="307301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3165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3337687"/>
            <a:ext cx="1624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9095" algn="l"/>
              </a:tabLst>
            </a:pPr>
            <a:r>
              <a:rPr sz="1900" b="1" spc="-5" dirty="0">
                <a:latin typeface="Arial"/>
                <a:cs typeface="Arial"/>
              </a:rPr>
              <a:t>El	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8589" y="3367151"/>
            <a:ext cx="17348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0294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probarse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50790" y="3337687"/>
            <a:ext cx="10363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2950" algn="l"/>
              </a:tabLst>
            </a:pP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5889" y="3367151"/>
            <a:ext cx="1922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315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bierta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5160" y="3337687"/>
            <a:ext cx="1089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83726" y="3367151"/>
            <a:ext cx="1002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3644519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199509"/>
            <a:ext cx="228600" cy="278891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347083" y="4199509"/>
            <a:ext cx="2457450" cy="279400"/>
          </a:xfrm>
          <a:custGeom>
            <a:avLst/>
            <a:gdLst/>
            <a:ahLst/>
            <a:cxnLst/>
            <a:rect l="l" t="t" r="r" b="b"/>
            <a:pathLst>
              <a:path w="2457450" h="279400">
                <a:moveTo>
                  <a:pt x="2456941" y="0"/>
                </a:moveTo>
                <a:lnTo>
                  <a:pt x="0" y="0"/>
                </a:lnTo>
                <a:lnTo>
                  <a:pt x="0" y="278891"/>
                </a:lnTo>
                <a:lnTo>
                  <a:pt x="2456941" y="278891"/>
                </a:lnTo>
                <a:lnTo>
                  <a:pt x="2456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50517" y="4199509"/>
            <a:ext cx="18796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170045"/>
            <a:ext cx="7545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88235" algn="l"/>
              </a:tabLst>
            </a:pPr>
            <a:r>
              <a:rPr sz="1900" b="1" spc="-5" dirty="0">
                <a:latin typeface="Arial"/>
                <a:cs typeface="Arial"/>
              </a:rPr>
              <a:t>En	se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polo,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63102" y="4199509"/>
            <a:ext cx="14097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resto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4478401"/>
            <a:ext cx="31115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polos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probados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73377" y="5033136"/>
            <a:ext cx="1981200" cy="277495"/>
          </a:xfrm>
          <a:custGeom>
            <a:avLst/>
            <a:gdLst/>
            <a:ahLst/>
            <a:cxnLst/>
            <a:rect l="l" t="t" r="r" b="b"/>
            <a:pathLst>
              <a:path w="1981200" h="277495">
                <a:moveTo>
                  <a:pt x="1981200" y="0"/>
                </a:moveTo>
                <a:lnTo>
                  <a:pt x="0" y="0"/>
                </a:lnTo>
                <a:lnTo>
                  <a:pt x="0" y="277368"/>
                </a:lnTo>
                <a:lnTo>
                  <a:pt x="1981200" y="277368"/>
                </a:lnTo>
                <a:lnTo>
                  <a:pt x="1981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003673"/>
            <a:ext cx="9050655" cy="17018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En posición cerrada, se coloca la punta de </a:t>
            </a:r>
            <a:r>
              <a:rPr sz="1900" b="1" spc="-10" dirty="0">
                <a:latin typeface="Arial"/>
                <a:cs typeface="Arial"/>
              </a:rPr>
              <a:t>AT </a:t>
            </a:r>
            <a:r>
              <a:rPr sz="1900" b="1" spc="-5" dirty="0">
                <a:latin typeface="Arial"/>
                <a:cs typeface="Arial"/>
              </a:rPr>
              <a:t>en cualquiera de los polos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restantes,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 </a:t>
            </a:r>
            <a:r>
              <a:rPr sz="1900" b="1" spc="-5" dirty="0">
                <a:latin typeface="Arial"/>
                <a:cs typeface="Arial"/>
              </a:rPr>
              <a:t> interruptor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sugeridos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198</a:t>
            </a:fld>
            <a:endParaRPr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161" y="1491905"/>
            <a:ext cx="7374950" cy="43479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199</a:t>
            </a:fld>
            <a:endParaRPr dirty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5700" y="1447894"/>
            <a:ext cx="53340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Prueba</a:t>
            </a:r>
            <a:r>
              <a:rPr sz="24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Factor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Potencia</a:t>
            </a:r>
            <a:endParaRPr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950466"/>
            <a:ext cx="9047480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C37.10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interruptor,</a:t>
            </a:r>
            <a:r>
              <a:rPr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continuación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presentamos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 para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17901" y="3367151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Aceite.</a:t>
            </a:r>
            <a:endParaRPr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3892677"/>
            <a:ext cx="9049385" cy="25917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interruptor en aceite, consiste en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 de acero lleno de aceite donde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sumergen,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permiten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 del 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posición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abierta,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el otro terminal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interruptor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 de BT. Tiene como objeto probar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cada terminal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200</a:t>
            </a:fld>
            <a:endParaRPr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39223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en posición cerrada, ambos terminales de la misma fase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cortocircuitados y el equipo en modo GST 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se efectúa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 de existir resultados sospechosos, pudiera descartarse daños 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pérdidas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bushings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maneras: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en modo GST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Guarda.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guardarán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bushing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4380"/>
              </a:lnSpc>
              <a:spcBef>
                <a:spcPts val="2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índice se define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manera: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9212" y="5310504"/>
            <a:ext cx="88036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TLI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(Pérdidas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201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1397761" y="5587949"/>
            <a:ext cx="218567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 abierto)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686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TLI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permite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 aspectos: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84314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Elevado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Agua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702562"/>
            <a:ext cx="59810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elevado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54997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El revestimiento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tanque saturado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agua.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257374"/>
            <a:ext cx="6170295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guía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varilla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ha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deteriorado.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26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el 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327" y="3514742"/>
            <a:ext cx="8624444" cy="314390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202</a:t>
            </a:fld>
            <a:endParaRPr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339153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 aislados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SF6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SF6,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poseen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variantes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serán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7442" y="2257374"/>
            <a:ext cx="1808480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Tanque</a:t>
            </a:r>
            <a:r>
              <a:rPr sz="19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Muerto.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55964" y="2795155"/>
            <a:ext cx="9031188" cy="401263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1016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la prueba debe hacerse terminal por terminal,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puesto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resultado de esta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a tierra y la capacitancia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abierto,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repite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en las tres fases y tiene el objeto de verificar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los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Finalmente, con el interruptor cerrado se efectuarán pruebas en modo GST –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203</a:t>
            </a:fld>
            <a:endParaRPr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150114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Tanque</a:t>
            </a:r>
            <a:r>
              <a:rPr sz="1900" b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Vivo.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básicamente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tipos: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columna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“I”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 “T”.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395287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columna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“I”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7698" y="2505582"/>
            <a:ext cx="5025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poseen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9048750" cy="20136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marR="5080" indent="-228600" algn="just">
              <a:lnSpc>
                <a:spcPct val="96100"/>
              </a:lnSpc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interruptor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 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se energiza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parte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cámara de interrupción (Punto B en la Figura 56) y recogiendo en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 superior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56).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204</a:t>
            </a:fld>
            <a:endParaRPr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5583173"/>
            <a:ext cx="8378825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 la misma condición pero en modo GST – Guarda,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energiza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 inferior de la cámara de interrupción (Punto B de la Figura 56)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2871" y="1147674"/>
            <a:ext cx="5798450" cy="44565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205</a:t>
            </a:fld>
            <a:endParaRPr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27" y="1118362"/>
            <a:ext cx="9281160" cy="51520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>
              <a:lnSpc>
                <a:spcPts val="2180"/>
              </a:lnSpc>
              <a:tabLst>
                <a:tab pos="6415405" algn="l"/>
              </a:tabLst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segunda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	aislamiento</a:t>
            </a:r>
            <a:r>
              <a:rPr sz="1900" b="1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mecanismo 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típicos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interruptores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8890" indent="-229235" algn="just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UST entre 8 y 45 microamperios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 a 10 kV y entre 3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miliWatts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miliWatts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referidos 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229235" algn="just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Prueba GST - Guarda entre 80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microamperios , referidos a 10 kV 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7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miliWatts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referidos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9525" indent="-229235" algn="just">
              <a:lnSpc>
                <a:spcPts val="2180"/>
              </a:lnSpc>
              <a:spcBef>
                <a:spcPts val="5"/>
              </a:spcBef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 interferencia,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lugar de la prueba GST - Guarda,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cerrado,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recoge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206</a:t>
            </a:fld>
            <a:endParaRPr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60032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 “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207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9277985" cy="3444148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8255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y en modo UST, se energiza el punto común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 de interrupción y se recoge por cada uno de los dos extremos con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 extremo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tierra, uno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y en modo GST – Guarda, se energiza el punto común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interrupción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pérdidas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figuras 57 y 58 indican como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conexiones para ejecutar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80050"/>
            <a:chOff x="789431" y="1124085"/>
            <a:chExt cx="9114790" cy="54800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8962" y="1147659"/>
              <a:ext cx="7286107" cy="545617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208</a:t>
            </a:fld>
            <a:endParaRPr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87975"/>
            <a:chOff x="789431" y="1124085"/>
            <a:chExt cx="9114790" cy="53879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7112" y="1147629"/>
              <a:ext cx="7570121" cy="536423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209</a:t>
            </a:fld>
            <a:endParaRPr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9385" cy="4877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observaciones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adicionales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podemos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715" indent="-229235" algn="just">
              <a:lnSpc>
                <a:spcPts val="219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efectos de los resistores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pre-inserción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insignificantes en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 pruebas.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"/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indent="-229235">
              <a:lnSpc>
                <a:spcPct val="10000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evaluadas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términos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715" indent="-229235" algn="just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 aislante.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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9235" algn="just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 -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indicar condensación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 de operación del interruptor, se recomienda repetir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455295" algn="l"/>
                <a:tab pos="792480" algn="l"/>
                <a:tab pos="1480820" algn="l"/>
                <a:tab pos="1897380" algn="l"/>
                <a:tab pos="3532504" algn="l"/>
                <a:tab pos="4461510" algn="l"/>
                <a:tab pos="5239385" algn="l"/>
                <a:tab pos="5726430" algn="l"/>
                <a:tab pos="6704330" algn="l"/>
                <a:tab pos="7143115" algn="l"/>
                <a:tab pos="7548245" algn="l"/>
                <a:tab pos="86474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	el	caso	de	inter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 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210</a:t>
            </a:fld>
            <a:endParaRPr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262763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 en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Vacío.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34464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actualidad,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tope 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factor de potencia se realiza, ejecutando el mismo procedimiento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muerto,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abierto.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corrigen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botellas 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probadas 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efectuar la prueba puede utilizar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tabla 25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 y 1,41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DC por un minuto,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es tipo pasa 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211</a:t>
            </a:fld>
            <a:endParaRPr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42087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 de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Soplado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Magnético.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6210" cy="14243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igual que el caso anterior, la prueba se ejecuta de igual forma que se realizó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interruptores aislados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 del tipo tanque muerto, se recomienda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 posición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corrigen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Interruptores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847342" y="4478401"/>
            <a:ext cx="6226810" cy="1751964"/>
          </a:xfrm>
          <a:custGeom>
            <a:avLst/>
            <a:gdLst/>
            <a:ahLst/>
            <a:cxnLst/>
            <a:rect l="l" t="t" r="r" b="b"/>
            <a:pathLst>
              <a:path w="6226809" h="1751964">
                <a:moveTo>
                  <a:pt x="3398774" y="1050112"/>
                </a:moveTo>
                <a:lnTo>
                  <a:pt x="0" y="1050112"/>
                </a:lnTo>
                <a:lnTo>
                  <a:pt x="0" y="1400937"/>
                </a:lnTo>
                <a:lnTo>
                  <a:pt x="0" y="1751457"/>
                </a:lnTo>
                <a:lnTo>
                  <a:pt x="1466075" y="1751457"/>
                </a:lnTo>
                <a:lnTo>
                  <a:pt x="1466075" y="1400937"/>
                </a:lnTo>
                <a:lnTo>
                  <a:pt x="3398774" y="1400937"/>
                </a:lnTo>
                <a:lnTo>
                  <a:pt x="3398774" y="1050112"/>
                </a:lnTo>
                <a:close/>
              </a:path>
              <a:path w="6226809" h="1751964">
                <a:moveTo>
                  <a:pt x="5328539" y="348996"/>
                </a:moveTo>
                <a:lnTo>
                  <a:pt x="3382010" y="348996"/>
                </a:lnTo>
                <a:lnTo>
                  <a:pt x="3382010" y="0"/>
                </a:lnTo>
                <a:lnTo>
                  <a:pt x="0" y="0"/>
                </a:lnTo>
                <a:lnTo>
                  <a:pt x="0" y="348996"/>
                </a:lnTo>
                <a:lnTo>
                  <a:pt x="0" y="699516"/>
                </a:lnTo>
                <a:lnTo>
                  <a:pt x="5328539" y="699516"/>
                </a:lnTo>
                <a:lnTo>
                  <a:pt x="5328539" y="348996"/>
                </a:lnTo>
                <a:close/>
              </a:path>
              <a:path w="6226809" h="1751964">
                <a:moveTo>
                  <a:pt x="6226429" y="699528"/>
                </a:moveTo>
                <a:lnTo>
                  <a:pt x="0" y="699528"/>
                </a:lnTo>
                <a:lnTo>
                  <a:pt x="0" y="1050036"/>
                </a:lnTo>
                <a:lnTo>
                  <a:pt x="6226429" y="1050036"/>
                </a:lnTo>
                <a:lnTo>
                  <a:pt x="6226429" y="69952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35227" y="3892677"/>
            <a:ext cx="9046845" cy="234378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C37.10-1995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sometido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siguientes pruebas: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64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Rigidez</a:t>
            </a:r>
            <a:r>
              <a:rPr sz="2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Dieléctrica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5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Interfacial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(ASTM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D971)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Contenido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(ASTM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D1553)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82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  <a:endParaRPr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425194"/>
            <a:ext cx="80563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Corriente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706882" y="2023618"/>
            <a:ext cx="9279635" cy="487825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just">
              <a:lnSpc>
                <a:spcPts val="2190"/>
              </a:lnSpc>
              <a:spcBef>
                <a:spcPts val="240"/>
              </a:spcBef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Neta, IEC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60044-1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la IEEE Std C57.13.1 recomienda efectuar las siguientes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a los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corriente: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indent="-229235">
              <a:lnSpc>
                <a:spcPct val="100000"/>
              </a:lnSpc>
              <a:buFont typeface="Wingdings"/>
              <a:buChar char=""/>
              <a:tabLst>
                <a:tab pos="46291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Volt,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5715" indent="-228600">
              <a:lnSpc>
                <a:spcPts val="2180"/>
              </a:lnSpc>
              <a:buFont typeface="Wingdings"/>
              <a:buChar char=""/>
              <a:tabLst>
                <a:tab pos="462915" algn="l"/>
              </a:tabLst>
            </a:pP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investigar</a:t>
            </a:r>
            <a:r>
              <a:rPr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encuentren</a:t>
            </a:r>
            <a:r>
              <a:rPr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Megaohmios.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10795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46291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toroidal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 </a:t>
            </a:r>
            <a:r>
              <a:rPr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inyección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hacerse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 lados,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bajo.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"/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12065" indent="-228600">
              <a:lnSpc>
                <a:spcPts val="2190"/>
              </a:lnSpc>
              <a:buFont typeface="Wingdings"/>
              <a:buChar char=""/>
              <a:tabLst>
                <a:tab pos="462915" algn="l"/>
                <a:tab pos="836930" algn="l"/>
                <a:tab pos="1186180" algn="l"/>
                <a:tab pos="2982595" algn="l"/>
                <a:tab pos="3411854" algn="l"/>
                <a:tab pos="4592320" algn="l"/>
                <a:tab pos="5008245" algn="l"/>
                <a:tab pos="6108700" algn="l"/>
                <a:tab pos="6457315" algn="l"/>
                <a:tab pos="7717155" algn="l"/>
                <a:tab pos="8360409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orrien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oroid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ección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drá  realizarse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lado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BT.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 normas requieren la medición de la polaridad, medición de la relación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saturación.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213</a:t>
            </a:fld>
            <a:endParaRPr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marca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MCT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1605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indicadas según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permite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4929" y="2429383"/>
            <a:ext cx="5326421" cy="396379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214</a:t>
            </a:fld>
            <a:endParaRPr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1420" cy="144013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 es posible realizar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transformadores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aplicando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parcialmente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norma,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inyector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primaria este equipo permite realizar pruebas de polaridad y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inyector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9841" y="2976494"/>
            <a:ext cx="6034870" cy="362312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215</a:t>
            </a:fld>
            <a:endParaRPr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950466"/>
            <a:ext cx="9048750" cy="230832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715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posible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realizarles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 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aislamiento.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cortocircuitan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secundarios.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evalúa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216</a:t>
            </a:fld>
            <a:endParaRPr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147826"/>
            <a:ext cx="84373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Potencial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471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88922"/>
            <a:ext cx="9048750" cy="87121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8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general,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de potencial son similares a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de transformadores de potencia, con algunas excepciones como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 61.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900" y="2660141"/>
            <a:ext cx="5807345" cy="40153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217</a:t>
            </a:fld>
            <a:endParaRPr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428348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 a la carcasa del equipo internamente, la prueba de aislamiento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 en modo UST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única conexión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 primario y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secundarios, x,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CHX,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CHY,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primero se mide cada uno de los devanados del secundario colocando el resto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excitación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(ojo,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configurar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excitación,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configurar en modo aislamiento y registrar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referida al valor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prueba.)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devanados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&amp;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midiendo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corriente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 prueba que requiere ser mencionada con este tipo de transformador es la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relación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218</a:t>
            </a:fld>
            <a:endParaRPr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229934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98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cuenta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 con un terminal,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otro extremo de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 conectada 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carcasa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internamente.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relación de transformación se efectúa colocando el terminal H1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TTR en la toma disponible del lado de alta del transformador de potencial,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 debe conectarse en la carcasa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los cables secundarios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x1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x2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tomas del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transformador.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19326" y="3637657"/>
            <a:ext cx="4246373" cy="2837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Bushings: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170045"/>
            <a:ext cx="9046210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Solicitada 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ANSI/IEEE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C57.19.100.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29540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proveer</a:t>
            </a:r>
            <a:r>
              <a:rPr sz="1900" b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eléctrico.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219</a:t>
            </a:fld>
            <a:endParaRPr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4400" y="1059873"/>
            <a:ext cx="3222497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clasifican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 su tipo: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1702562"/>
            <a:ext cx="37680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Bushing</a:t>
            </a:r>
            <a:r>
              <a:rPr sz="19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Material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Compuesto: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228214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coaxiales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aislante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7482" y="3089783"/>
            <a:ext cx="37287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Bushing</a:t>
            </a:r>
            <a:r>
              <a:rPr sz="19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Relleno</a:t>
            </a:r>
            <a:r>
              <a:rPr sz="19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9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Compuesto: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615055"/>
            <a:ext cx="9048750" cy="86995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conductor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 relleno de un compuesto con propiedades aislantes: aceite, resina,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aceite, entre otros.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67482" y="4755769"/>
            <a:ext cx="21310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Tipo</a:t>
            </a:r>
            <a:r>
              <a:rPr sz="19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Condensador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5281041"/>
            <a:ext cx="904875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353949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diseñados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tamaño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físico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 impregnado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220</a:t>
            </a:fld>
            <a:endParaRPr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428707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sobre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núcleo,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conductora,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actúan como condensadores posicionados en intervalos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definidos, con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lograr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distribuya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bushing.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23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modernos,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utilizados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superiores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>
              <a:lnSpc>
                <a:spcPts val="2180"/>
              </a:lnSpc>
              <a:spcBef>
                <a:spcPts val="105"/>
              </a:spcBef>
              <a:tabLst>
                <a:tab pos="454025" algn="l"/>
                <a:tab pos="923290" algn="l"/>
                <a:tab pos="1230630" algn="l"/>
                <a:tab pos="2331720" algn="l"/>
                <a:tab pos="3616960" algn="l"/>
                <a:tab pos="4076065" algn="l"/>
                <a:tab pos="5175250" algn="l"/>
                <a:tab pos="5857240" algn="l"/>
                <a:tab pos="7157720" algn="l"/>
                <a:tab pos="840168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	kV	y	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  equipados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 algn="just">
              <a:lnSpc>
                <a:spcPts val="22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 taps son del tipo potencial, si los bushings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tensiones mayores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menores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221</a:t>
            </a:fld>
            <a:endParaRPr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948305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Prueba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Bushings</a:t>
            </a:r>
            <a:endParaRPr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4940" cy="1730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Solicitada 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ANSI/IEEE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C57.19.100.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29540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proveer</a:t>
            </a:r>
            <a:r>
              <a:rPr sz="1900" b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eléctrico.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tipo: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3717671"/>
            <a:ext cx="37680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Bushing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Material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Compuesto: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222</a:t>
            </a:fld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706627" y="4243197"/>
            <a:ext cx="92792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coaxiales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aislante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diferente.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8322" y="5106289"/>
            <a:ext cx="37287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Bushing</a:t>
            </a:r>
            <a:r>
              <a:rPr sz="19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Relleno</a:t>
            </a:r>
            <a:r>
              <a:rPr sz="1900" b="1" spc="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Compuesto</a:t>
            </a:r>
            <a:r>
              <a:rPr sz="19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5631942"/>
            <a:ext cx="92773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 relleno de un compuesto con propiedades aislantes: aceite, resina,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 entre otros.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1310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1900" b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Condensador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8821420" cy="47548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Están diseñados para reducir el tamaño físico de los bushings, se fabrican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el devanado del papel sobre el núcleo, barra conductora, se coloca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folios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actúan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condensadores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posicionados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intervalos definidos, con el objeto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lograr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distribución axial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tensión.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parte,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distribuya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bushing.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bushings modernos, utilizados en equipos para tensiones superiores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69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algunos utilizados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para tensiones menores, están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prueba.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95029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223</a:t>
            </a:fld>
            <a:endParaRPr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8880" cy="14442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figuras 62 y 63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 tipos de taps. Los taps del tipo factor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pueden soportar hasta 500 Volt, los taps de tensión o potencial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soportar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2,5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2591" y="2747942"/>
            <a:ext cx="5785479" cy="380734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224</a:t>
            </a:fld>
            <a:endParaRPr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09540"/>
            <a:chOff x="789431" y="1124085"/>
            <a:chExt cx="9114790" cy="52095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4937" y="1147659"/>
              <a:ext cx="7035358" cy="518560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225</a:t>
            </a:fld>
            <a:endParaRPr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379" y="1598953"/>
            <a:ext cx="8940575" cy="49732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226</a:t>
            </a:fld>
            <a:endParaRPr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5882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 No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Condensador.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7755" y="1652156"/>
            <a:ext cx="9248762" cy="485620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5715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pieza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combinación entre porcelana y gas o con capas concéntricas de aislador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Overall: Esta prueba se efectúa entre el conductor central y la base 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aislador,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energizando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punto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recogiendo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conectando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aislador.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C1: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25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central.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conectando</a:t>
            </a:r>
            <a:r>
              <a:rPr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>
              <a:lnSpc>
                <a:spcPts val="213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7620" indent="-228600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Up: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C1,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pruebe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227</a:t>
            </a:fld>
            <a:endParaRPr dirty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7755" y="1132608"/>
            <a:ext cx="9248127" cy="511332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si se incrementa la debilidad del aislamiento de papel, papel aceite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otro compuesto a medida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incrementa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la detección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huecos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indent="-228600" algn="just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 – Guarda , C2: Solo mide el aislamiento entre el tap y tierra,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tap,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conductor central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algn="just">
              <a:lnSpc>
                <a:spcPts val="2180"/>
              </a:lnSpc>
              <a:spcBef>
                <a:spcPts val="1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debe verificar con el fabricante del bushing cual es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máxima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 algn="just">
              <a:lnSpc>
                <a:spcPct val="9590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Prueba de Collar Caliente: Para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previstos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única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sepuede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caliente.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banda conductora elástica en la parte superior del aislador.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coloca en el conductor central del bushing y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coloca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UST.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condición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porcelana.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 de equipos con tensiones superiores a 15 kV se recomienda mover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banda cada tres faldas del aislador para verificar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 integridad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228</a:t>
            </a:fld>
            <a:endParaRPr dirty="0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prevalezcan,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0,55%.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64 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conexión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 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9309" y="2571774"/>
            <a:ext cx="5552226" cy="40325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229</a:t>
            </a:fld>
            <a:endParaRPr dirty="0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9255" cy="199734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69900" marR="5080" indent="-229235" algn="just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Caliente: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 en colocar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 elástica en la parte superior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aislador,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conductor central del bushing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por intermedio del equipo de prueba.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sección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directamente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conexión.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230</a:t>
            </a:fld>
            <a:endParaRPr dirty="0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2994" y="1376402"/>
            <a:ext cx="6947118" cy="49035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231</a:t>
            </a:fld>
            <a:endParaRPr dirty="0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943730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Pararrayos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6566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598422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efectuarse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Hi-Pot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y/o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prueba de factor 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322" y="2460371"/>
            <a:ext cx="248158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Hi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 AC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04351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820736" y="2004058"/>
            <a:ext cx="9279635" cy="3281026"/>
          </a:xfrm>
          <a:prstGeom prst="rect">
            <a:avLst/>
          </a:prstGeom>
        </p:spPr>
        <p:txBody>
          <a:bodyPr vert="horz" wrap="square" lIns="0" tIns="993775" rIns="0" bIns="0" rtlCol="0">
            <a:spAutoFit/>
          </a:bodyPr>
          <a:lstStyle/>
          <a:p>
            <a:pPr marL="240665" marR="5080">
              <a:lnSpc>
                <a:spcPts val="2180"/>
              </a:lnSpc>
              <a:spcBef>
                <a:spcPts val="250"/>
              </a:spcBef>
              <a:tabLst>
                <a:tab pos="4671060" algn="l"/>
                <a:tab pos="7680959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aplicar</a:t>
            </a:r>
            <a:r>
              <a:rPr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valores</a:t>
            </a:r>
            <a:r>
              <a:rPr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superen	las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 a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registrando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corriente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fuga.</a:t>
            </a:r>
          </a:p>
          <a:p>
            <a:pPr marL="227965">
              <a:lnSpc>
                <a:spcPct val="100000"/>
              </a:lnSpc>
              <a:spcBef>
                <a:spcPts val="10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10160">
              <a:lnSpc>
                <a:spcPts val="2180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expuesto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sección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5.4.5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documento para pruebas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 Pot</a:t>
            </a:r>
            <a:r>
              <a:rPr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DC.</a:t>
            </a:r>
          </a:p>
          <a:p>
            <a:pPr marL="227965">
              <a:lnSpc>
                <a:spcPct val="100000"/>
              </a:lnSpc>
              <a:spcBef>
                <a:spcPts val="5"/>
              </a:spcBef>
            </a:pPr>
            <a:endParaRPr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5715">
              <a:lnSpc>
                <a:spcPts val="2180"/>
              </a:lnSpc>
              <a:tabLst>
                <a:tab pos="819785" algn="l"/>
                <a:tab pos="2188210" algn="l"/>
                <a:tab pos="3047365" algn="l"/>
                <a:tab pos="4561205" algn="l"/>
                <a:tab pos="5139690" algn="l"/>
                <a:tab pos="5637530" algn="l"/>
                <a:tab pos="6629400" algn="l"/>
                <a:tab pos="7734300" algn="l"/>
                <a:tab pos="8164830" algn="l"/>
                <a:tab pos="911796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iniciales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respecto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otros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 iguales.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87595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078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068322" y="5511749"/>
            <a:ext cx="359473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Pruebas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 de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Factor</a:t>
            </a:r>
            <a:r>
              <a:rPr sz="19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9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Potencia.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09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6038799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6405" algn="l"/>
                <a:tab pos="1657350" algn="l"/>
                <a:tab pos="2091055" algn="l"/>
                <a:tab pos="2578735" algn="l"/>
                <a:tab pos="3735704" algn="l"/>
                <a:tab pos="5213350" algn="l"/>
                <a:tab pos="5633720" algn="l"/>
                <a:tab pos="6683375" algn="l"/>
                <a:tab pos="7117715" algn="l"/>
                <a:tab pos="7478395" algn="l"/>
                <a:tab pos="875728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	medici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tecci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pararrayos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defectuosos, contaminados 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deteriorados.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232</a:t>
            </a:fld>
            <a:endParaRPr dirty="0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28,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cuales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nominal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0415" y="2143990"/>
            <a:ext cx="7423089" cy="42035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233</a:t>
            </a:fld>
            <a:endParaRPr dirty="0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11086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Procedimiento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50655" cy="201465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825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Algunos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manejar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de tensión requerido y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manejo de energía de descarga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necesaria.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unidad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desconectar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contadores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1644" y="4031583"/>
            <a:ext cx="6097615" cy="25652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234</a:t>
            </a:fld>
            <a:endParaRPr dirty="0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621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66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unidades.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5364" y="1702332"/>
            <a:ext cx="6661938" cy="48147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235</a:t>
            </a:fld>
            <a:endParaRPr dirty="0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8944" y="1178403"/>
            <a:ext cx="7738990" cy="50664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236</a:t>
            </a:fld>
            <a:endParaRPr dirty="0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89550"/>
            <a:chOff x="789431" y="1124085"/>
            <a:chExt cx="9114790" cy="52895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4113" y="1147572"/>
              <a:ext cx="6964352" cy="526553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237</a:t>
            </a:fld>
            <a:endParaRPr dirty="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Análisis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517192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98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nada,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</a:t>
            </a:r>
            <a:r>
              <a:rPr sz="1900" b="1" spc="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anteriores,</a:t>
            </a:r>
            <a:r>
              <a:rPr sz="1900" b="1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mantenimiento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fundamental.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Zinc: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polvo,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interior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inferiores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Carburo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Silicio: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polvo,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interior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5772150" algn="l"/>
                <a:tab pos="7217409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inferiores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8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	indicios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problema</a:t>
            </a:r>
            <a:r>
              <a:rPr sz="1900" b="1" spc="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interior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238</a:t>
            </a:fld>
            <a:endParaRPr dirty="0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425194"/>
            <a:ext cx="78277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Aisladores</a:t>
            </a:r>
            <a:r>
              <a:rPr sz="2800" b="1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8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Condensadores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2053082"/>
            <a:ext cx="253492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Aisladores.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79500" y="2547202"/>
            <a:ext cx="9049385" cy="229396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aisladores como el resto de los equipos de potencia de la subestación,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 deben ser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probados,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aislamiento en AC recomendada 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utilizando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 elástica como collar caliente y colocando a tierra ambos extremos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68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239</a:t>
            </a:fld>
            <a:endParaRPr dirty="0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1962" y="1128637"/>
            <a:ext cx="7289475" cy="59847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240</a:t>
            </a:fld>
            <a:endParaRPr dirty="0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312610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Condensadores.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395730"/>
            <a:ext cx="7603490" cy="1979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generalmente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11125">
              <a:lnSpc>
                <a:spcPts val="4370"/>
              </a:lnSpc>
              <a:spcBef>
                <a:spcPts val="4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requerimientos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equipo.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 pruebas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9561" y="3511862"/>
            <a:ext cx="5850583" cy="317580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241</a:t>
            </a:fld>
            <a:endParaRPr dirty="0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147826"/>
            <a:ext cx="3789173" cy="2737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45"/>
              </a:lnSpc>
            </a:pPr>
            <a:r>
              <a:rPr lang="es-DO"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 de Pruebas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796542"/>
            <a:ext cx="9046845" cy="1147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garantizar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completamente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indent="-229235">
              <a:lnSpc>
                <a:spcPts val="2185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debe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hacerse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9235">
              <a:lnSpc>
                <a:spcPts val="2180"/>
              </a:lnSpc>
              <a:spcBef>
                <a:spcPts val="110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exceder</a:t>
            </a:r>
            <a:r>
              <a:rPr sz="1900" b="1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7482" y="3213227"/>
            <a:ext cx="138049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966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738499"/>
            <a:ext cx="9050655" cy="114871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es efectiva para detectar problemas en el aislamiento asociado a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aislamiento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 del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0,5%.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242</a:t>
            </a:fld>
            <a:endParaRPr dirty="0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147826"/>
            <a:ext cx="69133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Cables</a:t>
            </a:r>
            <a:r>
              <a:rPr sz="2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8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Copas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Terminales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factor de potencia de aislamiento y una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 para cables de múltiples capas o del tipo XLPE, Hi-Pot AC con baja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frecuencia,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VLF.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0" y="3717671"/>
            <a:ext cx="548055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Prueba de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Factor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Potencia</a:t>
            </a:r>
            <a:endParaRPr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30081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243197"/>
            <a:ext cx="9050655" cy="201465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73709" algn="l"/>
                <a:tab pos="1457325" algn="l"/>
                <a:tab pos="1918970" algn="l"/>
                <a:tab pos="2768600" algn="l"/>
                <a:tab pos="3229610" algn="l"/>
                <a:tab pos="4402455" algn="l"/>
                <a:tab pos="5293360" algn="l"/>
                <a:tab pos="5835650" algn="l"/>
                <a:tab pos="6377305" algn="l"/>
                <a:tab pos="6838950" algn="l"/>
                <a:tab pos="796417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	pru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aislamiento.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Debido</a:t>
            </a:r>
            <a:r>
              <a:rPr sz="1900" b="1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posible 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longitudes cortas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conductores.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Inductor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resonante,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243</a:t>
            </a:fld>
            <a:endParaRPr dirty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8750" cy="17350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collar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 servir para realizar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copas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colocando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copa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sistemas de AT, las copas cuentan con un tap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el cual permite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energizando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089783"/>
            <a:ext cx="3312160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Prueba.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03502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 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procede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manera:</a:t>
            </a:r>
          </a:p>
          <a:p>
            <a:pPr marL="227965">
              <a:lnSpc>
                <a:spcPct val="100000"/>
              </a:lnSpc>
              <a:spcBef>
                <a:spcPts val="45"/>
              </a:spcBef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marR="5080" indent="-229235">
              <a:lnSpc>
                <a:spcPts val="2200"/>
              </a:lnSpc>
              <a:buFont typeface="Wingdings"/>
              <a:buChar char=""/>
              <a:tabLst>
                <a:tab pos="470534" algn="l"/>
                <a:tab pos="904240" algn="l"/>
                <a:tab pos="1727835" algn="l"/>
                <a:tab pos="2498725" algn="l"/>
                <a:tab pos="3067050" algn="l"/>
                <a:tab pos="4897120" algn="l"/>
                <a:tab pos="5384800" algn="l"/>
                <a:tab pos="6369050" algn="l"/>
                <a:tab pos="7647940" algn="l"/>
                <a:tab pos="7993380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mente  identificado.</a:t>
            </a:r>
          </a:p>
          <a:p>
            <a:pPr marL="469265" indent="-229235">
              <a:lnSpc>
                <a:spcPts val="2070"/>
              </a:lnSpc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conectar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pantalla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puesta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pc="4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</a:p>
          <a:p>
            <a:pPr marL="469265">
              <a:lnSpc>
                <a:spcPts val="2185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subestación.</a:t>
            </a:r>
          </a:p>
          <a:p>
            <a:pPr marL="469265" marR="5715" indent="-229235">
              <a:lnSpc>
                <a:spcPts val="2190"/>
              </a:lnSpc>
              <a:spcBef>
                <a:spcPts val="100"/>
              </a:spcBef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</a:t>
            </a:r>
            <a:r>
              <a:rPr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estar </a:t>
            </a:r>
            <a:r>
              <a:rPr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 a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pantalla.</a:t>
            </a:r>
          </a:p>
          <a:p>
            <a:pPr marL="469265" indent="-229235">
              <a:lnSpc>
                <a:spcPts val="2075"/>
              </a:lnSpc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 de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prueba: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</a:p>
          <a:p>
            <a:pPr marL="469265" marR="6350" indent="-229235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monofásicos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kV,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trifásicos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 las tres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simultáneamente a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244</a:t>
            </a:fld>
            <a:endParaRPr dirty="0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395730"/>
            <a:ext cx="9050020" cy="373063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5080" indent="-229235" algn="just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se encuentran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altos de factor de potencia, se debe efectuar otro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 de prueba, por ejemplo,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Tip-Up.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dicha prueba se mide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 potencia en dos niveles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el factor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cambia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sospecha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la humedad pudiera ser la causante del problema.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al incrementar la tensión el factor de potencia aumenta, implica que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carbonización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ionización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tip – up se debe hacer a 2 kV y 8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para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kV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de 25 kV o de mayor tensión, se debe probar iniciando la prueba a 2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subir la 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 10 kV.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adicionales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18755"/>
            <a:ext cx="208914" cy="1943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814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1379855" cy="27749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11474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común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las pruebas de mantenimiento predictivo,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 en la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 factor de potencia de aislamiento, el resultado obtenido debe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comparado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previos,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datos del fabricante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obtenido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0" y="3367151"/>
            <a:ext cx="2280159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VLF.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892677"/>
            <a:ext cx="9050020" cy="230473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8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Desde finales de la década de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han presentado la ocurrencia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algunas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fallas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múltiples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XLPE,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fallas han sido detectadas solo en cables que previamente han estado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servicio.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52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0276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260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25917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problema consiste en que los cables del tipo XLPE en servicio, que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encuentran directamente enterrados o en tuberías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permiten el ingreso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agua,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retienen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denominado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arborización.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agua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altamente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polarizable,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contribuyendo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disminución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aparición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VLF es una prueba de Hi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 a baja frecuencia, 0,1 Hz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menor,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polariza.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967482" y="4199509"/>
            <a:ext cx="4265295" cy="279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qué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probar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</a:t>
            </a:r>
            <a:r>
              <a:rPr sz="19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</a:t>
            </a:r>
            <a:r>
              <a:rPr sz="1900" b="1" spc="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Frecuencia?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4726304"/>
            <a:ext cx="9049385" cy="145296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kilómetros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alrededor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microfaradio, esto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2650 Ohmios.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prueba a 3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Vn a 60 Hz.; 54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kiloVolt,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 requerir de una corriente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amperes 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1060 kVA.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900430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se efectúa la prueba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Hz,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 capacitivaes de 1,6 Megaohmios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requiera 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miliamperios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54kV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kVA,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razonable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portátil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2257374"/>
            <a:ext cx="4183379" cy="2781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9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Prueba</a:t>
            </a:r>
            <a:r>
              <a:rPr sz="19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9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endParaRPr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782950"/>
            <a:ext cx="8820785" cy="37099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el equipo entre la parte que se energiza del cable y la pantalla,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esta última conectada 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13765">
              <a:lnSpc>
                <a:spcPts val="4370"/>
              </a:lnSpc>
              <a:spcBef>
                <a:spcPts val="4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mismo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mantenido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15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minutos.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176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estado.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contrario, 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está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dañado.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recomienda ampliamente que la forma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asociada al equipo VLF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 senosoidal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solo este tipo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permitiría la adición de un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sirva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diagnóstico.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672797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615897"/>
            <a:ext cx="208915" cy="194987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248</a:t>
            </a:fld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trada de lápiz 16"/>
              <p14:cNvContentPartPr/>
              <p14:nvPr/>
            </p14:nvContentPartPr>
            <p14:xfrm>
              <a:off x="7361280" y="1949400"/>
              <a:ext cx="1571760" cy="907920"/>
            </p14:xfrm>
          </p:contentPart>
        </mc:Choice>
        <mc:Fallback xmlns="">
          <p:pic>
            <p:nvPicPr>
              <p:cNvPr id="17" name="Entrada de lápiz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1920" y="1940040"/>
                <a:ext cx="1590480" cy="926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6" y="1147826"/>
            <a:ext cx="3941573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Baterías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8750" cy="257980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 por la IEEE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1188 y IEEE Std 450 para baterías plomo ácido 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IEEE 1106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baterías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níquel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cadmio.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 en una subestación deben funcionar como respaldo en caso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presentarse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caída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parcial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sistema eléctrico.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que este respaldo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considerado como tal, el banco de baterías tiene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garantizar su confiabilidad, por lo que debe ser probado como parte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subestación.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4550029"/>
            <a:ext cx="5335778" cy="26930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Descarga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Batería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5076825"/>
            <a:ext cx="9049385" cy="11474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está avalada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normas indicadas a principio de este tema,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se especifican, entre otras características, por su capacidad definida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amperios - hora, lo que implica que pueden entregar una cierta cantidad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número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290" cy="456984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 tienen un promedio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llegar hasta 20 años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adecuado),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deteriorarse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pierden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almacenar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energía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una manera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 es la capacidad del banco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 es realizar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descarga.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cargador de baterías apagado, 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de descarga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 al banco de baterías, se fija un ajuste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indique hasta que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se desea que el banco descargue y luego se mide el tiempo que tarda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alcanzar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ajustado,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conocer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deteriorada,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estará muypor debajo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nominal.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70 muestra un ejemplo de conexión 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prueba, y la figura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Torkel 840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1468" y="1212719"/>
            <a:ext cx="6511231" cy="49496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251</a:t>
            </a:fld>
            <a:endParaRPr dirty="0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2270"/>
            <a:chOff x="789431" y="1124085"/>
            <a:chExt cx="9114790" cy="546227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94005" y="1147572"/>
              <a:ext cx="5883423" cy="543859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252</a:t>
            </a:fld>
            <a:endParaRPr dirty="0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66364" y="1222685"/>
            <a:ext cx="6790136" cy="271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24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Medición</a:t>
            </a:r>
            <a:r>
              <a:rPr sz="24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Impedancia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spc="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batería.</a:t>
            </a:r>
            <a:endParaRPr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4878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avalada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1188,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plomo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ácido.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descarga de baterías es una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requiere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esfuerzo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razón por la cual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 en forma periódica es muy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rápido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práctico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garantice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confiabilidad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banco.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61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énfasis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método correcto para efectuar una prueba óhmica consiste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batería.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impedancia es capaz de determinar el estado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banco,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requerir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impedancia es la relación entre la tensión en los bornes de la batería y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 por esta.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253</a:t>
            </a:fld>
            <a:endParaRPr dirty="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28738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método de medición consiste en inyectar una corriente AC en una cadena 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 del banco de baterías que se está midiendo (Un banco puede tener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paralelo)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 la caída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 entre cada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batería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impedancia.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hacer con el banco y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baterías en servicio, sin estresar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 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ecualizando.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observar en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254</a:t>
            </a:fld>
            <a:endParaRPr dirty="0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738" y="1375727"/>
            <a:ext cx="8087053" cy="524757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255</a:t>
            </a:fld>
            <a:endParaRPr dirty="0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542789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esta figura, la gráfica superior muestra la tensión de cada celda luego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 que una celda o batería débil (con una tensión baja luego de la prueba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impedancia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 predictivo, requiere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últimos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 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anteriores.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analizados por tres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primero consiste en comparar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de 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de la serie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cadena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baterías bajo prueba, con el promedio de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serie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cadena.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52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celda débil, puede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identificada con facilidad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la desviación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 celda respecto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promedio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 notoria.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256</a:t>
            </a:fld>
            <a:endParaRPr dirty="0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6433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73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esta</a:t>
            </a:r>
            <a:r>
              <a:rPr sz="1900" b="1" spc="-5" dirty="0">
                <a:latin typeface="Arial"/>
                <a:cs typeface="Arial"/>
              </a:rPr>
              <a:t> comparación.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4330" y="1542554"/>
            <a:ext cx="7416704" cy="510661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257</a:t>
            </a:fld>
            <a:endParaRPr dirty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373050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debilidad que posee este método reside en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hecho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tener un banco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 con muchas celdas o baterías débiles,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el promedio resultaría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inconveniente para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segundo método, permite comparar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obtenidos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mediciones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promedio que se obtenga en la nueva medición respecto al promedio que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obtuvo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mediciones anteriores.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tercer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monitorear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tendencia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plazo,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 parte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74 muestra el significado de cada una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tendencias que sigue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tiempo.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258</a:t>
            </a:fld>
            <a:endParaRPr dirty="0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17795"/>
            <a:chOff x="789431" y="1124085"/>
            <a:chExt cx="9114790" cy="52177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83244" y="1147678"/>
              <a:ext cx="8175466" cy="51937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259</a:t>
            </a:fld>
            <a:endParaRPr dirty="0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061542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3389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5573" y="1153390"/>
            <a:ext cx="9039674" cy="458202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curva que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asciende,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corresponde al comportamiento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débil, la segunda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ascendiente corresponde a un comportamiento normal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celda y 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qué desciende corresponde al comportamiento anormal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pueden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 se efectúa una prueba de impedancia de baterías se deben considerar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siguiente.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128397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totalmente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Utilice 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laprueba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6350">
              <a:lnSpc>
                <a:spcPts val="2190"/>
              </a:lnSpc>
              <a:tabLst>
                <a:tab pos="1775460" algn="l"/>
                <a:tab pos="2672715" algn="l"/>
                <a:tab pos="3140075" algn="l"/>
                <a:tab pos="4600575" algn="l"/>
                <a:tab pos="5014595" algn="l"/>
                <a:tab pos="5347970" algn="l"/>
                <a:tab pos="6245225" algn="l"/>
                <a:tab pos="7307580" algn="l"/>
                <a:tab pos="7964170" algn="l"/>
                <a:tab pos="837819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 siempre 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bornes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260</a:t>
            </a:fld>
            <a:endParaRPr dirty="0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0559" y="1124085"/>
            <a:ext cx="9233535" cy="247650"/>
            <a:chOff x="670559" y="1124085"/>
            <a:chExt cx="9233535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6460" y="1118362"/>
            <a:ext cx="9097645" cy="28514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Cortocircuitadas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Corrosión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Crecidas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Sedimentación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producir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230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corroídas.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4790" y="3980683"/>
            <a:ext cx="6576799" cy="273192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261</a:t>
            </a:fld>
            <a:endParaRPr dirty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6057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 utilizando el equipo Bite 2P, el equipo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corriente de 10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 AC y un voltímetro compuesto de dos puntas mide y almacena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la impedancia.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2566" y="2257044"/>
            <a:ext cx="5971330" cy="436415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262</a:t>
            </a:fld>
            <a:endParaRPr dirty="0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2110" cy="103874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25"/>
              </a:lnSpc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Integridad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Puesta a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800" b="1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AR"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Subestación.</a:t>
            </a:r>
            <a:endParaRPr lang="es-A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25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1963" y="1431603"/>
            <a:ext cx="2677160" cy="350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1199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54123"/>
            <a:ext cx="9049385" cy="399506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duda que 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personal que realiza el mantenimiento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en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 consiste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saber si realmente todos los equipos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subestación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Muchos métodos existen para efectuar esta medición pero una manera simple,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laboriosa,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realmente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continuidad entre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bajante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de potencia de la subestación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(Interruptores, Transformadores,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Seccionadores)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ct val="961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preferiblemente,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verificará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tierra cercano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este.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verificará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2133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0817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1942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263</a:t>
            </a:fld>
            <a:endParaRPr dirty="0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572631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inyección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alta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multímetro,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procede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 el nivel de la corriente que es capaz de inyectar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sí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comprobará el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corriente, inyectada por el equipo, cuando este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el 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>
              <a:lnSpc>
                <a:spcPts val="2180"/>
              </a:lnSpc>
              <a:tabLst>
                <a:tab pos="607060" algn="l"/>
                <a:tab pos="1884045" algn="l"/>
                <a:tab pos="2880995" algn="l"/>
                <a:tab pos="3300095" algn="l"/>
                <a:tab pos="3639820" algn="l"/>
                <a:tab pos="4810760" algn="l"/>
                <a:tab pos="5820410" algn="l"/>
                <a:tab pos="6748780" algn="l"/>
                <a:tab pos="7182484" algn="l"/>
                <a:tab pos="8413750" algn="l"/>
                <a:tab pos="88341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	diferencia	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conexión a 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>
              <a:lnSpc>
                <a:spcPts val="22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medir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 deberá ser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miliVolt.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podrá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variar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haga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de la subestación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el trayecto entre la puesta a tierra del equipo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siempre tendrá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miliVolt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pequeñas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diferencias entre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mediciones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264</a:t>
            </a:fld>
            <a:endParaRPr dirty="0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6715" cy="14407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Cualquier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notable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cuidado.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23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 marR="5080" indent="-672465">
              <a:lnSpc>
                <a:spcPts val="2190"/>
              </a:lnSpc>
              <a:spcBef>
                <a:spcPts val="100"/>
              </a:spcBef>
              <a:tabLst>
                <a:tab pos="911860" algn="l"/>
                <a:tab pos="1510030" algn="l"/>
                <a:tab pos="2792730" algn="l"/>
                <a:tab pos="3255645" algn="l"/>
                <a:tab pos="4912995" algn="l"/>
                <a:tab pos="5429885" algn="l"/>
                <a:tab pos="6537959" algn="l"/>
                <a:tab pos="7200265" algn="l"/>
                <a:tab pos="852678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	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-Volta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sting;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 Instruments.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265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55964" y="2514600"/>
            <a:ext cx="9027124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Prevenir;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Guía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Eléctrico;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57200">
              <a:lnSpc>
                <a:spcPts val="2180"/>
              </a:lnSpc>
              <a:spcBef>
                <a:spcPts val="1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Maintenance;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A.S.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GIL,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Prentice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Hall.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3337687"/>
            <a:ext cx="8372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9805" algn="l"/>
                <a:tab pos="1803400" algn="l"/>
                <a:tab pos="3844925" algn="l"/>
                <a:tab pos="5094605" algn="l"/>
                <a:tab pos="5727700" algn="l"/>
                <a:tab pos="7112000" algn="l"/>
              </a:tabLst>
            </a:pPr>
            <a:r>
              <a:rPr sz="1900" b="1" spc="-5" dirty="0">
                <a:latin typeface="Arial"/>
                <a:cs typeface="Arial"/>
              </a:rPr>
              <a:t>NFPA	</a:t>
            </a:r>
            <a:r>
              <a:rPr sz="1900" b="1" dirty="0">
                <a:latin typeface="Arial"/>
                <a:cs typeface="Arial"/>
              </a:rPr>
              <a:t>70B,	</a:t>
            </a:r>
            <a:r>
              <a:rPr sz="1900" b="1" spc="-5" dirty="0">
                <a:latin typeface="Arial"/>
                <a:cs typeface="Arial"/>
              </a:rPr>
              <a:t>Recommended	Practice	for	Electrical	Equipment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703" y="3615055"/>
            <a:ext cx="9050655" cy="31284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4530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985" indent="-672465">
              <a:lnSpc>
                <a:spcPts val="2180"/>
              </a:lnSpc>
              <a:spcBef>
                <a:spcPts val="11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kV;</a:t>
            </a:r>
            <a:r>
              <a:rPr sz="1900" b="1" spc="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Jeffrey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Jowett,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 Graeme Thomson; David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Danner.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9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Lindley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Higgins,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Graw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Hill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Topics,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Parsons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Peebles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LTD,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EDINBURGH.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Teoría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Doble,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>
              <a:lnSpc>
                <a:spcPts val="2190"/>
              </a:lnSpc>
              <a:spcBef>
                <a:spcPts val="10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Testing,Headquarters,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ARMY, November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7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Técnicas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Eléctrico,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8255">
              <a:lnSpc>
                <a:spcPts val="2180"/>
              </a:lnSpc>
              <a:spcBef>
                <a:spcPts val="105"/>
              </a:spcBef>
              <a:tabLst>
                <a:tab pos="1706245" algn="l"/>
                <a:tab pos="2502535" algn="l"/>
                <a:tab pos="3457575" algn="l"/>
                <a:tab pos="4159250" algn="l"/>
                <a:tab pos="4475480" algn="l"/>
                <a:tab pos="5859145" algn="l"/>
                <a:tab pos="7056120" algn="l"/>
                <a:tab pos="7502525" algn="l"/>
                <a:tab pos="826960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ríguez,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Elizabeth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 Martínez, Oscar Cabrita,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1999.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8314690" cy="8842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Frecuency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HIPOTS,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Michael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Peschel,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Voltage.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Multiamp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Notes, Transformer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Ohmeter,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1992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900" b="1" spc="-50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266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606041" y="1647825"/>
            <a:ext cx="8380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3635" algn="l"/>
                <a:tab pos="1632585" algn="l"/>
                <a:tab pos="3059430" algn="l"/>
                <a:tab pos="3400425" algn="l"/>
                <a:tab pos="3808729" algn="l"/>
                <a:tab pos="5289550" algn="l"/>
                <a:tab pos="5778500" algn="l"/>
                <a:tab pos="6184900" algn="l"/>
                <a:tab pos="7724775" algn="l"/>
              </a:tabLst>
            </a:pPr>
            <a:r>
              <a:rPr sz="1900" b="1" spc="-5" dirty="0" err="1">
                <a:latin typeface="Arial"/>
                <a:cs typeface="Arial"/>
              </a:rPr>
              <a:t>Análisis</a:t>
            </a:r>
            <a:r>
              <a:rPr sz="1900" b="1" spc="-5" dirty="0">
                <a:latin typeface="Arial"/>
                <a:cs typeface="Arial"/>
              </a:rPr>
              <a:t>	de	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Impe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3703" y="1952625"/>
            <a:ext cx="9051290" cy="312136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84530" marR="5080" algn="just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Herramienta de Diagnóstico de Transformadores; Librado Magallanes,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Ernesto López, Isal Gallardo.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75"/>
              </a:lnSpc>
              <a:spcBef>
                <a:spcPts val="5"/>
              </a:spcBef>
              <a:buAutoNum type="arabicParenR" startAt="1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 Electrical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Equipment,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</a:t>
            </a:r>
            <a:r>
              <a:rPr sz="1900" b="1" spc="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algn="just">
              <a:lnSpc>
                <a:spcPts val="218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105"/>
              </a:spcBef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 Instructions, Standards and Techniques, Maintenance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 Breakers, United States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the Interior, Bureau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Reclamations,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Cutler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Hammer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Megger, Delta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Instructions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Megger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Zensol, 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Tiempo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M2H Instructions Books, Doble Engineering.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577" y="5371465"/>
            <a:ext cx="9052560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95095" algn="l"/>
                <a:tab pos="2713990" algn="l"/>
                <a:tab pos="3868420" algn="l"/>
                <a:tab pos="4690745" algn="l"/>
                <a:tab pos="5175885" algn="l"/>
                <a:tab pos="6692900" algn="l"/>
                <a:tab pos="7723505" algn="l"/>
              </a:tabLst>
            </a:pPr>
            <a:r>
              <a:rPr lang="en-US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    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703" y="6063615"/>
            <a:ext cx="9052560" cy="11468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84530" marR="5080">
              <a:lnSpc>
                <a:spcPts val="2190"/>
              </a:lnSpc>
              <a:spcBef>
                <a:spcPts val="240"/>
              </a:spcBef>
              <a:tabLst>
                <a:tab pos="1868170" algn="l"/>
                <a:tab pos="2422525" algn="l"/>
                <a:tab pos="3940175" algn="l"/>
                <a:tab pos="4575175" algn="l"/>
                <a:tab pos="6405245" algn="l"/>
                <a:tab pos="751014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Starlogic Instrument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075"/>
              </a:lnSpc>
              <a:tabLst>
                <a:tab pos="684530" algn="l"/>
                <a:tab pos="1846580" algn="l"/>
                <a:tab pos="3272154" algn="l"/>
                <a:tab pos="4638040" algn="l"/>
                <a:tab pos="5836285" algn="l"/>
                <a:tab pos="6690359" algn="l"/>
                <a:tab pos="78181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21)	Win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Impulse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>
              <a:lnSpc>
                <a:spcPts val="223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(IFRA)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Breytenbach,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Starlogic.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0655" cy="14243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62-1995,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Apparatus”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>
              <a:lnSpc>
                <a:spcPts val="2180"/>
              </a:lnSpc>
              <a:spcBef>
                <a:spcPts val="10"/>
              </a:spcBef>
              <a:buAutoNum type="arabicParenR" startAt="22"/>
              <a:tabLst>
                <a:tab pos="684530" algn="l"/>
                <a:tab pos="685165" algn="l"/>
                <a:tab pos="1713864" algn="l"/>
                <a:tab pos="2312035" algn="l"/>
                <a:tab pos="3983990" algn="l"/>
                <a:tab pos="4382770" algn="l"/>
                <a:tab pos="5356225" algn="l"/>
                <a:tab pos="6242050" algn="l"/>
                <a:tab pos="7510780" algn="l"/>
                <a:tab pos="871347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1106,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“Recommended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Practices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Installation,</a:t>
            </a:r>
            <a:r>
              <a:rPr sz="1900" b="1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Maintenance,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Nickel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dmium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atteries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>
              <a:lnSpc>
                <a:spcPts val="213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Stationary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267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33703" y="2505582"/>
            <a:ext cx="9050655" cy="313547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C57.106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2002,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Insulating Oil 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350" indent="-672465">
              <a:lnSpc>
                <a:spcPts val="2180"/>
              </a:lnSpc>
              <a:spcBef>
                <a:spcPts val="1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C57.104</a:t>
            </a:r>
            <a:r>
              <a:rPr sz="1900" b="1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2008,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Immersed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85"/>
              </a:lnSpc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05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Guide to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Testing, Peter E. Langan,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Jeffrey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Jowett,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Graeme Thomson,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Jones.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20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Caracas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2009,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Facilitadores: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Guillermo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Aponte,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 Ariel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Lichtig.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Ingeniero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Rodrigo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Rey.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20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4000, Reference Manual Application Guide, Megger.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8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26540" algn="l"/>
                <a:tab pos="3054350" algn="l"/>
                <a:tab pos="4514850" algn="l"/>
                <a:tab pos="6377305" algn="l"/>
                <a:tab pos="8043545" algn="l"/>
              </a:tabLst>
            </a:pPr>
            <a:r>
              <a:rPr sz="1900" b="1" spc="-5" dirty="0">
                <a:latin typeface="Arial"/>
                <a:cs typeface="Arial"/>
              </a:rPr>
              <a:t>“Dielectric	Fre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0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0" dirty="0">
                <a:latin typeface="Arial"/>
                <a:cs typeface="Arial"/>
              </a:rPr>
              <a:t>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0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5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5836158"/>
            <a:ext cx="83781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603375" algn="l"/>
                <a:tab pos="1988820" algn="l"/>
                <a:tab pos="2694940" algn="l"/>
                <a:tab pos="4243705" algn="l"/>
                <a:tab pos="4763135" algn="l"/>
                <a:tab pos="5617210" algn="l"/>
                <a:tab pos="7291070" algn="l"/>
                <a:tab pos="753427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erferen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tati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acim  Sköldin, Peter Werelius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Matz Ohlen.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2560" cy="398185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7620" indent="-672465" algn="just">
              <a:lnSpc>
                <a:spcPts val="2180"/>
              </a:lnSpc>
              <a:spcBef>
                <a:spcPts val="25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“Dielectric Response Methods for Diagnostic of Power Transformers”,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Cigré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15.01.09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350" indent="-672465" algn="just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“Dielectric Spectroscopy in Time and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 for HV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(Transformer,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etc.)”,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Walter S.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Zaengl.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em.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Dr-Ing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Swiss Federal Institute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(EHD),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Switzerland,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“Diagnostic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OIL/Paper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spectroscopy”,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Werelius,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Neimains,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Megger/ Programma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15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“Reliable Diagnostics of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Tranmsformer Insulation Systems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Safety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Assurance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Powewr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Rediatool,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sz="1900" b="1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Project”,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S.M.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Gubanski,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J.Blennow,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L.Karlsson,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K.Feser,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algn="just">
              <a:lnSpc>
                <a:spcPts val="209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S.Tenbohlen,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C.Neumann,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7620" indent="-672465" algn="just">
              <a:lnSpc>
                <a:spcPts val="2180"/>
              </a:lnSpc>
              <a:spcBef>
                <a:spcPts val="114"/>
              </a:spcBef>
              <a:buAutoNum type="arabicParenR" startAt="3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H.Moscicka-Grzesiak,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Filpowski,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L.Tatarski.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“Ageing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Mosture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 Insulation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Systems”,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T.Leibfried and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A.J.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Kachler,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Siemens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A.G.,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W.S.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Zaengl,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Houshanessian,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268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33703" y="5558790"/>
            <a:ext cx="835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4530" algn="l"/>
                <a:tab pos="1579880" algn="l"/>
                <a:tab pos="3319145" algn="l"/>
                <a:tab pos="3839845" algn="l"/>
                <a:tab pos="5083810" algn="l"/>
                <a:tab pos="5683885" algn="l"/>
              </a:tabLst>
            </a:pPr>
            <a:r>
              <a:rPr sz="1900" b="1" spc="-5" dirty="0">
                <a:latin typeface="Arial"/>
                <a:cs typeface="Arial"/>
              </a:rPr>
              <a:t>36)	AL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Engineerin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A.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Küchler,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FH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Würzb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30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-Sc</a:t>
            </a:r>
            <a:r>
              <a:rPr sz="1900" b="1" spc="-15" dirty="0">
                <a:latin typeface="Arial"/>
                <a:cs typeface="Arial"/>
              </a:rPr>
              <a:t>h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15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rt,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9459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36.-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r">
              <a:lnSpc>
                <a:spcPts val="2230"/>
              </a:lnSpc>
              <a:tabLst>
                <a:tab pos="2794635" algn="l"/>
                <a:tab pos="4380230" algn="l"/>
                <a:tab pos="4841875" algn="l"/>
                <a:tab pos="6431915" algn="l"/>
                <a:tab pos="76835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diti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sformer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6113475"/>
            <a:ext cx="7720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(FRA)”,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Cigre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A2.26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48750" cy="22762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 algn="just">
              <a:lnSpc>
                <a:spcPts val="2180"/>
              </a:lnSpc>
              <a:spcBef>
                <a:spcPts val="250"/>
              </a:spcBef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“Application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ConditionAssesment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Transformer” M. de Nigris, R. Passaglia, R Berti, CESI. L.Bergonzi, 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Maggi, ABB T&amp;D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Transformatori.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90"/>
              </a:lnSpc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“Battery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Measurement”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10"/>
              </a:spcBef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“Moisture Equilibrium in Transformer Paper – Oil Systems”, Y.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B.C.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Lesieutre,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A.V.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Mamishev,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Masachusetts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S.R. Lindgren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EPRI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40"/>
              </a:lnSpc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TTR 25,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269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3592</TotalTime>
  <Words>39882</Words>
  <Application>Microsoft Office PowerPoint</Application>
  <PresentationFormat>Personalizado</PresentationFormat>
  <Paragraphs>6096</Paragraphs>
  <Slides>269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269</vt:i4>
      </vt:variant>
    </vt:vector>
  </HeadingPairs>
  <TitlesOfParts>
    <vt:vector size="279" baseType="lpstr">
      <vt:lpstr>HelveticaNeueLTPro-BlkCn</vt:lpstr>
      <vt:lpstr>HelveticaNeueLTPro-LtCn</vt:lpstr>
      <vt:lpstr>Courier New</vt:lpstr>
      <vt:lpstr>Tahoma</vt:lpstr>
      <vt:lpstr>Calibri</vt:lpstr>
      <vt:lpstr>Wingdings</vt:lpstr>
      <vt:lpstr>Symbol</vt:lpstr>
      <vt:lpstr>Arial</vt:lpstr>
      <vt:lpstr>Times New Roman</vt:lpstr>
      <vt:lpstr>Office Theme</vt:lpstr>
      <vt:lpstr>Curso de Operación y Mantenimiento de  Subestaciones Eléctricas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Ensayo de voltaje por pasos: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Cuenta Microsoft</cp:lastModifiedBy>
  <cp:revision>140</cp:revision>
  <dcterms:created xsi:type="dcterms:W3CDTF">2021-07-02T02:42:10Z</dcterms:created>
  <dcterms:modified xsi:type="dcterms:W3CDTF">2021-08-26T16:25:55Z</dcterms:modified>
</cp:coreProperties>
</file>